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64" r:id="rId4"/>
  </p:sldMasterIdLst>
  <p:notesMasterIdLst>
    <p:notesMasterId r:id="rId41"/>
  </p:notesMasterIdLst>
  <p:handoutMasterIdLst>
    <p:handoutMasterId r:id="rId42"/>
  </p:handoutMasterIdLst>
  <p:sldIdLst>
    <p:sldId id="256" r:id="rId5"/>
    <p:sldId id="291" r:id="rId6"/>
    <p:sldId id="260" r:id="rId7"/>
    <p:sldId id="281" r:id="rId8"/>
    <p:sldId id="280" r:id="rId9"/>
    <p:sldId id="282" r:id="rId10"/>
    <p:sldId id="259" r:id="rId11"/>
    <p:sldId id="261" r:id="rId12"/>
    <p:sldId id="268" r:id="rId13"/>
    <p:sldId id="269" r:id="rId14"/>
    <p:sldId id="264" r:id="rId15"/>
    <p:sldId id="265" r:id="rId16"/>
    <p:sldId id="266" r:id="rId17"/>
    <p:sldId id="271" r:id="rId18"/>
    <p:sldId id="267" r:id="rId19"/>
    <p:sldId id="270" r:id="rId20"/>
    <p:sldId id="263" r:id="rId21"/>
    <p:sldId id="294" r:id="rId22"/>
    <p:sldId id="290" r:id="rId23"/>
    <p:sldId id="293" r:id="rId24"/>
    <p:sldId id="295" r:id="rId25"/>
    <p:sldId id="258" r:id="rId26"/>
    <p:sldId id="272" r:id="rId27"/>
    <p:sldId id="297" r:id="rId28"/>
    <p:sldId id="296" r:id="rId29"/>
    <p:sldId id="262" r:id="rId30"/>
    <p:sldId id="277" r:id="rId31"/>
    <p:sldId id="284" r:id="rId32"/>
    <p:sldId id="286" r:id="rId33"/>
    <p:sldId id="289" r:id="rId34"/>
    <p:sldId id="276" r:id="rId35"/>
    <p:sldId id="288" r:id="rId36"/>
    <p:sldId id="273" r:id="rId37"/>
    <p:sldId id="278" r:id="rId38"/>
    <p:sldId id="285" r:id="rId39"/>
    <p:sldId id="292" r:id="rId40"/>
  </p:sldIdLst>
  <p:sldSz cx="9144000" cy="6858000" type="screen4x3"/>
  <p:notesSz cx="6718300" cy="9867900"/>
  <p:custShowLst>
    <p:custShow name="Diaporama perso.1" id="0">
      <p:sldLst/>
    </p:custShow>
    <p:custShow name="Copie de Diaporama perso.1" id="1">
      <p:sldLst/>
    </p:custShow>
  </p:custShow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3000" kern="1200">
        <a:solidFill>
          <a:schemeClr val="tx1"/>
        </a:solidFill>
        <a:latin typeface="Tahoma" panose="020B060403050404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3000" kern="1200">
        <a:solidFill>
          <a:schemeClr val="tx1"/>
        </a:solidFill>
        <a:latin typeface="Tahoma" panose="020B060403050404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3000" kern="1200">
        <a:solidFill>
          <a:schemeClr val="tx1"/>
        </a:solidFill>
        <a:latin typeface="Tahoma" panose="020B060403050404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3000" kern="1200">
        <a:solidFill>
          <a:schemeClr val="tx1"/>
        </a:solidFill>
        <a:latin typeface="Tahoma" panose="020B060403050404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3000" kern="1200">
        <a:solidFill>
          <a:schemeClr val="tx1"/>
        </a:solidFill>
        <a:latin typeface="Tahoma" panose="020B060403050404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umimoji="1" sz="3000" kern="1200">
        <a:solidFill>
          <a:schemeClr val="tx1"/>
        </a:solidFill>
        <a:latin typeface="Tahoma" panose="020B060403050404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umimoji="1" sz="3000" kern="1200">
        <a:solidFill>
          <a:schemeClr val="tx1"/>
        </a:solidFill>
        <a:latin typeface="Tahoma" panose="020B060403050404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umimoji="1" sz="3000" kern="1200">
        <a:solidFill>
          <a:schemeClr val="tx1"/>
        </a:solidFill>
        <a:latin typeface="Tahoma" panose="020B060403050404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umimoji="1" sz="3000" kern="1200">
        <a:solidFill>
          <a:schemeClr val="tx1"/>
        </a:solidFill>
        <a:latin typeface="Tahoma" panose="020B060403050404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8">
          <p15:clr>
            <a:srgbClr val="A4A3A4"/>
          </p15:clr>
        </p15:guide>
        <p15:guide id="2" pos="211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showPr showNarration="1" showAnimation="0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0F0F0"/>
    <a:srgbClr val="98BF0C"/>
    <a:srgbClr val="40B4A6"/>
    <a:srgbClr val="93117E"/>
    <a:srgbClr val="DC9900"/>
    <a:srgbClr val="203B7F"/>
    <a:srgbClr val="FF9914"/>
    <a:srgbClr val="FF99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DDFCA4-EE35-4801-A85F-A47EC4295928}" v="1" dt="2023-04-12T08:20:08.089"/>
    <p1510:client id="{28FECD5E-4282-4A36-9572-AD5504176819}" v="1325" dt="2023-04-11T11:30:56.546"/>
    <p1510:client id="{40AFA868-94CD-475C-BDD1-75E2998E4493}" v="4" dt="2023-04-22T09:50:03.297"/>
    <p1510:client id="{62FB6B4B-144C-4D64-AA3C-0225F4ECB4F6}" v="3279" vWet="3281" dt="2023-04-11T19:30:08.193"/>
    <p1510:client id="{A6E910FE-DD3E-4954-B3E5-E5E175F30DC4}" v="1672" dt="2023-04-11T19:30:28.334"/>
    <p1510:client id="{AC23D02A-2B84-D377-8885-3AE443B95D1A}" v="420" dt="2023-04-11T14:17:15.212"/>
    <p1510:client id="{F562B8A1-5474-97E9-34CD-F3D1DBC5BBCE}" v="288" dt="2023-04-11T11:26:16.8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08"/>
        <p:guide pos="211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2">
            <a:extLst>
              <a:ext uri="{FF2B5EF4-FFF2-40B4-BE49-F238E27FC236}">
                <a16:creationId xmlns:a16="http://schemas.microsoft.com/office/drawing/2014/main" id="{F30A8E0F-4F7D-3C37-1DE3-9AFD9AFB22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1475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90" tIns="45496" rIns="90990" bIns="45496" numCol="1" anchor="t" anchorCtr="0" compatLnSpc="1">
            <a:prstTxWarp prst="textNoShape">
              <a:avLst/>
            </a:prstTxWarp>
          </a:bodyPr>
          <a:lstStyle>
            <a:lvl1pPr defTabSz="910176">
              <a:spcBef>
                <a:spcPct val="20000"/>
              </a:spcBef>
              <a:buFontTx/>
              <a:buChar char="•"/>
              <a:defRPr kumimoji="0" sz="1200">
                <a:latin typeface="Tahoma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87075" name="Rectangle 3">
            <a:extLst>
              <a:ext uri="{FF2B5EF4-FFF2-40B4-BE49-F238E27FC236}">
                <a16:creationId xmlns:a16="http://schemas.microsoft.com/office/drawing/2014/main" id="{42BBA2C6-0945-DC02-76D9-61FB9B2641E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06825" y="0"/>
            <a:ext cx="2911475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90" tIns="45496" rIns="90990" bIns="45496" numCol="1" anchor="t" anchorCtr="0" compatLnSpc="1">
            <a:prstTxWarp prst="textNoShape">
              <a:avLst/>
            </a:prstTxWarp>
          </a:bodyPr>
          <a:lstStyle>
            <a:lvl1pPr algn="r" defTabSz="910176">
              <a:spcBef>
                <a:spcPct val="20000"/>
              </a:spcBef>
              <a:buFontTx/>
              <a:buChar char="•"/>
              <a:defRPr kumimoji="0" sz="1200">
                <a:latin typeface="Tahoma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1ED64AB6-AFB2-3E00-A731-D7585DB1DFE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5350" y="741363"/>
            <a:ext cx="4930775" cy="36988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7077" name="Rectangle 5">
            <a:extLst>
              <a:ext uri="{FF2B5EF4-FFF2-40B4-BE49-F238E27FC236}">
                <a16:creationId xmlns:a16="http://schemas.microsoft.com/office/drawing/2014/main" id="{A3AB8F00-2C4A-D999-AD17-3B1C061F440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6938" y="4689475"/>
            <a:ext cx="4924425" cy="443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90" tIns="45496" rIns="90990" bIns="454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387078" name="Rectangle 6">
            <a:extLst>
              <a:ext uri="{FF2B5EF4-FFF2-40B4-BE49-F238E27FC236}">
                <a16:creationId xmlns:a16="http://schemas.microsoft.com/office/drawing/2014/main" id="{3C035FB4-CFE3-8BE2-AEB7-717DC1A5EBE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4188"/>
            <a:ext cx="2911475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90" tIns="45496" rIns="90990" bIns="45496" numCol="1" anchor="b" anchorCtr="0" compatLnSpc="1">
            <a:prstTxWarp prst="textNoShape">
              <a:avLst/>
            </a:prstTxWarp>
          </a:bodyPr>
          <a:lstStyle>
            <a:lvl1pPr defTabSz="910176">
              <a:spcBef>
                <a:spcPct val="20000"/>
              </a:spcBef>
              <a:buFontTx/>
              <a:buChar char="•"/>
              <a:defRPr kumimoji="0" sz="1200">
                <a:latin typeface="Tahoma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87079" name="Rectangle 7">
            <a:extLst>
              <a:ext uri="{FF2B5EF4-FFF2-40B4-BE49-F238E27FC236}">
                <a16:creationId xmlns:a16="http://schemas.microsoft.com/office/drawing/2014/main" id="{146235F6-9A83-69D2-AD65-709B55A28C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06825" y="9374188"/>
            <a:ext cx="2911475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90" tIns="45496" rIns="90990" bIns="45496" numCol="1" anchor="b" anchorCtr="0" compatLnSpc="1">
            <a:prstTxWarp prst="textNoShape">
              <a:avLst/>
            </a:prstTxWarp>
          </a:bodyPr>
          <a:lstStyle>
            <a:lvl1pPr algn="r" defTabSz="909638">
              <a:spcBef>
                <a:spcPct val="20000"/>
              </a:spcBef>
              <a:buFontTx/>
              <a:buChar char="•"/>
              <a:defRPr kumimoji="0" sz="1200"/>
            </a:lvl1pPr>
          </a:lstStyle>
          <a:p>
            <a:pPr>
              <a:defRPr/>
            </a:pPr>
            <a:fld id="{E94DA14B-3AA7-41B5-9816-AE086D9482CB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  <a:latin typeface="Helvetica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Espace réservé du pied de page 3">
            <a:extLst>
              <a:ext uri="{FF2B5EF4-FFF2-40B4-BE49-F238E27FC236}">
                <a16:creationId xmlns:a16="http://schemas.microsoft.com/office/drawing/2014/main" id="{2FC46CFE-40F1-F1A6-2AFB-032FDD65F7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3427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3">
            <a:extLst>
              <a:ext uri="{FF2B5EF4-FFF2-40B4-BE49-F238E27FC236}">
                <a16:creationId xmlns:a16="http://schemas.microsoft.com/office/drawing/2014/main" id="{0CE2E2E5-9A10-A2F4-681A-F5E0338760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CBFB3A6-190D-1CCE-B704-B481E9212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670360-D421-4EB9-9C64-213D2B8F3F5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8265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02042" y="888422"/>
            <a:ext cx="7336716" cy="4514851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F12BD79-ADFD-12D9-7A25-3DCCF6C733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09A62636-C863-6FFD-68A9-3CAF364E44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2A1B75-F5A5-4212-B542-409632D6C628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0041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42901" y="1600200"/>
            <a:ext cx="3905250" cy="4506331"/>
          </a:xfrm>
        </p:spPr>
        <p:txBody>
          <a:bodyPr/>
          <a:lstStyle>
            <a:lvl1pPr>
              <a:defRPr sz="2800">
                <a:latin typeface="+mj-lt"/>
              </a:defRPr>
            </a:lvl1pPr>
            <a:lvl2pPr>
              <a:defRPr sz="24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62475" y="1600200"/>
            <a:ext cx="4171950" cy="4506331"/>
          </a:xfrm>
        </p:spPr>
        <p:txBody>
          <a:bodyPr/>
          <a:lstStyle>
            <a:lvl1pPr>
              <a:defRPr sz="2800">
                <a:latin typeface="+mj-lt"/>
              </a:defRPr>
            </a:lvl1pPr>
            <a:lvl2pPr>
              <a:defRPr sz="24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pied de page 3">
            <a:extLst>
              <a:ext uri="{FF2B5EF4-FFF2-40B4-BE49-F238E27FC236}">
                <a16:creationId xmlns:a16="http://schemas.microsoft.com/office/drawing/2014/main" id="{98BCD4A6-D055-E72E-8950-52EEED8759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75F4105E-F487-69EC-97CC-9079789ECE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178787-5A74-42AF-A839-B43B86696D33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5333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1559" y="930909"/>
            <a:ext cx="8432091" cy="4514851"/>
          </a:xfrm>
          <a:noFill/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C066E3D-631C-1E71-0DE3-3822407B80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16438E05-A587-6699-1DB9-699006460F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3BE536-179D-459C-A3AC-B1C4A7299907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7257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62351" y="215900"/>
            <a:ext cx="513238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1447801"/>
            <a:ext cx="5111750" cy="4495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61950" y="1435101"/>
            <a:ext cx="3103563" cy="450800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u pied de page 3">
            <a:extLst>
              <a:ext uri="{FF2B5EF4-FFF2-40B4-BE49-F238E27FC236}">
                <a16:creationId xmlns:a16="http://schemas.microsoft.com/office/drawing/2014/main" id="{3F201C3A-525E-2CC9-75A5-1802DECE75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360871DE-8225-78C0-F3CA-2AD72609F0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3EE6D4-9C1E-41E7-88B7-346CAD10F2B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2487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57325" y="4800600"/>
            <a:ext cx="7200899" cy="566738"/>
          </a:xfrm>
        </p:spPr>
        <p:txBody>
          <a:bodyPr anchor="b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457325" y="1447799"/>
            <a:ext cx="7200899" cy="3279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457325" y="5367338"/>
            <a:ext cx="7200899" cy="5953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u pied de page 3">
            <a:extLst>
              <a:ext uri="{FF2B5EF4-FFF2-40B4-BE49-F238E27FC236}">
                <a16:creationId xmlns:a16="http://schemas.microsoft.com/office/drawing/2014/main" id="{598EAAE5-2532-8191-7857-27F50B29F5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42D57FFE-435D-5B67-4A7A-6A6E4404D5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7797DB-3248-458E-80E0-F6CDFBBE60A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9881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re. Texte et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19450" y="66675"/>
            <a:ext cx="5372100" cy="1122363"/>
          </a:xfrm>
        </p:spPr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1"/>
          </p:nvPr>
        </p:nvSpPr>
        <p:spPr>
          <a:xfrm>
            <a:off x="1466850" y="1562100"/>
            <a:ext cx="3381375" cy="403066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229225" y="1562100"/>
            <a:ext cx="3324225" cy="403066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pied de page 3">
            <a:extLst>
              <a:ext uri="{FF2B5EF4-FFF2-40B4-BE49-F238E27FC236}">
                <a16:creationId xmlns:a16="http://schemas.microsoft.com/office/drawing/2014/main" id="{7F706DDB-448E-4F04-DB0A-265C0244C1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F6033D09-3EB0-03F2-D284-315958E7BF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EA11DB-80FF-4604-8761-097A5606069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1077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re. Texte et 2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9">
            <a:extLst>
              <a:ext uri="{FF2B5EF4-FFF2-40B4-BE49-F238E27FC236}">
                <a16:creationId xmlns:a16="http://schemas.microsoft.com/office/drawing/2014/main" id="{8EA188C6-993B-B7EB-1D33-298792029E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63" y="6053138"/>
            <a:ext cx="7874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47801" y="66675"/>
            <a:ext cx="7143750" cy="454025"/>
          </a:xfrm>
        </p:spPr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1"/>
          </p:nvPr>
        </p:nvSpPr>
        <p:spPr>
          <a:xfrm>
            <a:off x="1476375" y="838200"/>
            <a:ext cx="3886200" cy="479266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2"/>
          </p:nvPr>
        </p:nvSpPr>
        <p:spPr>
          <a:xfrm>
            <a:off x="5534025" y="838200"/>
            <a:ext cx="3048000" cy="2700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3"/>
          </p:nvPr>
        </p:nvSpPr>
        <p:spPr>
          <a:xfrm>
            <a:off x="5534025" y="3746500"/>
            <a:ext cx="3048000" cy="188436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E801134C-78DC-0B86-4216-500D4186CB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E3093C8-9BB5-9164-471C-3C5511C186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925848-D093-4786-858A-51AA1046274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6599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8BF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C:\Users\cbruneau\Documents\DONNEES\COMMUNICATION\-- identité visuelle\PowerPoint\frise.png">
            <a:extLst>
              <a:ext uri="{FF2B5EF4-FFF2-40B4-BE49-F238E27FC236}">
                <a16:creationId xmlns:a16="http://schemas.microsoft.com/office/drawing/2014/main" id="{48F7D67A-81DC-D615-0448-B001D5FDA8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" y="-350838"/>
            <a:ext cx="9144000" cy="248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>
            <a:extLst>
              <a:ext uri="{FF2B5EF4-FFF2-40B4-BE49-F238E27FC236}">
                <a16:creationId xmlns:a16="http://schemas.microsoft.com/office/drawing/2014/main" id="{3406288C-F347-1D7E-6179-446D7C72F4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47650" y="15875"/>
            <a:ext cx="86360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 style du titre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57167592-ACE4-4840-AA6B-8D23683B2F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1574800"/>
            <a:ext cx="8432800" cy="379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1031" name="ZoneTexte 7">
            <a:extLst>
              <a:ext uri="{FF2B5EF4-FFF2-40B4-BE49-F238E27FC236}">
                <a16:creationId xmlns:a16="http://schemas.microsoft.com/office/drawing/2014/main" id="{D7B1B77C-1605-864A-4464-E3591D08854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08063" y="6126163"/>
            <a:ext cx="7175500" cy="6778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indent="-342900">
              <a:defRPr kumimoji="1" sz="3000">
                <a:solidFill>
                  <a:schemeClr val="tx1"/>
                </a:solidFill>
                <a:latin typeface="Tahoma" pitchFamily="-1" charset="0"/>
                <a:ea typeface="ＭＳ Ｐゴシック" pitchFamily="-1" charset="-128"/>
              </a:defRPr>
            </a:lvl1pPr>
            <a:lvl2pPr marL="742950" indent="-285750">
              <a:defRPr kumimoji="1" sz="3000">
                <a:solidFill>
                  <a:schemeClr val="tx1"/>
                </a:solidFill>
                <a:latin typeface="Tahoma" pitchFamily="-1" charset="0"/>
                <a:ea typeface="ＭＳ Ｐゴシック" pitchFamily="-1" charset="-128"/>
              </a:defRPr>
            </a:lvl2pPr>
            <a:lvl3pPr marL="1143000" indent="-228600">
              <a:defRPr kumimoji="1" sz="3000">
                <a:solidFill>
                  <a:schemeClr val="tx1"/>
                </a:solidFill>
                <a:latin typeface="Tahoma" pitchFamily="-1" charset="0"/>
                <a:ea typeface="ＭＳ Ｐゴシック" pitchFamily="-1" charset="-128"/>
              </a:defRPr>
            </a:lvl3pPr>
            <a:lvl4pPr marL="1600200" indent="-228600">
              <a:defRPr kumimoji="1" sz="3000">
                <a:solidFill>
                  <a:schemeClr val="tx1"/>
                </a:solidFill>
                <a:latin typeface="Tahoma" pitchFamily="-1" charset="0"/>
                <a:ea typeface="ＭＳ Ｐゴシック" pitchFamily="-1" charset="-128"/>
              </a:defRPr>
            </a:lvl4pPr>
            <a:lvl5pPr>
              <a:defRPr kumimoji="1" sz="3000">
                <a:solidFill>
                  <a:schemeClr val="tx1"/>
                </a:solidFill>
                <a:latin typeface="Tahoma" pitchFamily="-1" charset="0"/>
                <a:ea typeface="ＭＳ Ｐゴシック" pitchFamily="-1" charset="-128"/>
              </a:defRPr>
            </a:lvl5pPr>
            <a:lvl6pPr marL="4572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000">
                <a:solidFill>
                  <a:schemeClr val="tx1"/>
                </a:solidFill>
                <a:latin typeface="Tahoma" pitchFamily="-1" charset="0"/>
                <a:ea typeface="ＭＳ Ｐゴシック" pitchFamily="-1" charset="-128"/>
              </a:defRPr>
            </a:lvl6pPr>
            <a:lvl7pPr marL="9144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000">
                <a:solidFill>
                  <a:schemeClr val="tx1"/>
                </a:solidFill>
                <a:latin typeface="Tahoma" pitchFamily="-1" charset="0"/>
                <a:ea typeface="ＭＳ Ｐゴシック" pitchFamily="-1" charset="-128"/>
              </a:defRPr>
            </a:lvl7pPr>
            <a:lvl8pPr marL="1371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000">
                <a:solidFill>
                  <a:schemeClr val="tx1"/>
                </a:solidFill>
                <a:latin typeface="Tahoma" pitchFamily="-1" charset="0"/>
                <a:ea typeface="ＭＳ Ｐゴシック" pitchFamily="-1" charset="-128"/>
              </a:defRPr>
            </a:lvl8pPr>
            <a:lvl9pPr marL="18288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000">
                <a:solidFill>
                  <a:schemeClr val="tx1"/>
                </a:solidFill>
                <a:latin typeface="Tahoma" pitchFamily="-1" charset="0"/>
                <a:ea typeface="ＭＳ Ｐゴシック" pitchFamily="-1" charset="-128"/>
              </a:defRPr>
            </a:lvl9pPr>
          </a:lstStyle>
          <a:p>
            <a:pPr marL="0" lvl="4">
              <a:defRPr/>
            </a:pPr>
            <a:r>
              <a:rPr lang="fr-FR" altLang="fr-FR" sz="1400" b="1">
                <a:solidFill>
                  <a:srgbClr val="F0F0F0"/>
                </a:solidFill>
                <a:latin typeface="Helvetica" panose="020B0604020202030204" pitchFamily="34" charset="0"/>
              </a:rPr>
              <a:t>École normale supérieure de Rennes </a:t>
            </a:r>
            <a:r>
              <a:rPr lang="fr-FR" sz="1400">
                <a:solidFill>
                  <a:srgbClr val="F0F0F0"/>
                </a:solidFill>
                <a:latin typeface="Helvetica" panose="020B0604020202030204" pitchFamily="34" charset="0"/>
              </a:rPr>
              <a:t>| </a:t>
            </a:r>
            <a:r>
              <a:rPr lang="fr-FR" altLang="fr-FR" sz="1400" b="1">
                <a:solidFill>
                  <a:srgbClr val="F0F0F0"/>
                </a:solidFill>
                <a:latin typeface="Helvetica" panose="020B0604020202030204" pitchFamily="34" charset="0"/>
              </a:rPr>
              <a:t>Département Mécatronique </a:t>
            </a:r>
          </a:p>
          <a:p>
            <a:pPr marL="0" lvl="4">
              <a:defRPr/>
            </a:pPr>
            <a:r>
              <a:rPr lang="fr-FR" altLang="fr-FR" sz="1000">
                <a:solidFill>
                  <a:srgbClr val="F0F0F0"/>
                </a:solidFill>
                <a:latin typeface="Helvetica" panose="020B0604020202030204" pitchFamily="34" charset="0"/>
              </a:rPr>
              <a:t>Campus de Ker Lann - Avenue Robert Schuman - 35170  BRUZ – France</a:t>
            </a:r>
          </a:p>
          <a:p>
            <a:pPr marL="0" lvl="4">
              <a:defRPr/>
            </a:pPr>
            <a:r>
              <a:rPr lang="fr-FR" altLang="fr-FR" sz="1400">
                <a:solidFill>
                  <a:srgbClr val="F0F0F0"/>
                </a:solidFill>
                <a:latin typeface="Helvetica" panose="020B0604020202030204" pitchFamily="34" charset="0"/>
              </a:rPr>
              <a:t>www.mecatronique.ens-rennes.fr		</a:t>
            </a:r>
          </a:p>
        </p:txBody>
      </p:sp>
      <p:pic>
        <p:nvPicPr>
          <p:cNvPr id="1030" name="Image 5">
            <a:extLst>
              <a:ext uri="{FF2B5EF4-FFF2-40B4-BE49-F238E27FC236}">
                <a16:creationId xmlns:a16="http://schemas.microsoft.com/office/drawing/2014/main" id="{EE731D59-B6E0-DD3B-CEB3-32A1B5AEB2B0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6075363"/>
            <a:ext cx="7874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6">
            <a:extLst>
              <a:ext uri="{FF2B5EF4-FFF2-40B4-BE49-F238E27FC236}">
                <a16:creationId xmlns:a16="http://schemas.microsoft.com/office/drawing/2014/main" id="{1F1E4DB3-3EBD-0828-1161-1B29325FCF1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20700"/>
            <a:ext cx="9167813" cy="55245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txBody>
          <a:bodyPr/>
          <a:lstStyle>
            <a:lvl1pPr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  <a:defRPr/>
            </a:pPr>
            <a:endParaRPr lang="fr-FR" altLang="fr-FR"/>
          </a:p>
        </p:txBody>
      </p:sp>
      <p:cxnSp>
        <p:nvCxnSpPr>
          <p:cNvPr id="2" name="Connecteur droit 2">
            <a:extLst>
              <a:ext uri="{FF2B5EF4-FFF2-40B4-BE49-F238E27FC236}">
                <a16:creationId xmlns:a16="http://schemas.microsoft.com/office/drawing/2014/main" id="{F69B866B-1E80-1B1F-3B2D-A51FEC00125F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949325" y="6186488"/>
            <a:ext cx="0" cy="555625"/>
          </a:xfrm>
          <a:prstGeom prst="line">
            <a:avLst/>
          </a:prstGeom>
          <a:noFill/>
          <a:ln w="9525" algn="ctr">
            <a:solidFill>
              <a:srgbClr val="F0F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075A9F6-6992-CC61-5E33-17814823DE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6FDC44B-7DD1-F9D9-DF05-C9B5DC60DB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05625" y="633730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1FE4D49-2591-4729-8435-5C2CB35D24A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6" r:id="rId9"/>
  </p:sldLayoutIdLst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+mj-lt"/>
          <a:ea typeface="ＭＳ Ｐゴシック" pitchFamily="-112" charset="-128"/>
          <a:cs typeface="Century Gothic" pitchFamily="34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Helvetica" pitchFamily="34" charset="0"/>
          <a:ea typeface="ＭＳ Ｐゴシック" pitchFamily="-112" charset="-128"/>
          <a:cs typeface="Century Gothic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Helvetica" pitchFamily="34" charset="0"/>
          <a:ea typeface="ＭＳ Ｐゴシック" pitchFamily="-112" charset="-128"/>
          <a:cs typeface="Century Gothic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Helvetica" pitchFamily="34" charset="0"/>
          <a:ea typeface="ＭＳ Ｐゴシック" pitchFamily="-112" charset="-128"/>
          <a:cs typeface="Century Gothic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Helvetica" pitchFamily="34" charset="0"/>
          <a:ea typeface="ＭＳ Ｐゴシック" pitchFamily="-112" charset="-128"/>
          <a:cs typeface="Century Gothic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DC931A"/>
          </a:solidFill>
          <a:latin typeface="Garamond" pitchFamily="-112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DC931A"/>
          </a:solidFill>
          <a:latin typeface="Garamond" pitchFamily="-112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DC931A"/>
          </a:solidFill>
          <a:latin typeface="Garamond" pitchFamily="-112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DC931A"/>
          </a:solidFill>
          <a:latin typeface="Garamond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200" b="1">
          <a:solidFill>
            <a:srgbClr val="98BF0C"/>
          </a:solidFill>
          <a:latin typeface="+mj-lt"/>
          <a:ea typeface="ＭＳ Ｐゴシック" pitchFamily="-112" charset="-128"/>
          <a:cs typeface="Century Gothic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 b="1">
          <a:solidFill>
            <a:srgbClr val="434343"/>
          </a:solidFill>
          <a:latin typeface="+mj-lt"/>
          <a:ea typeface="ＭＳ Ｐゴシック" pitchFamily="-112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rgbClr val="434343"/>
          </a:solidFill>
          <a:latin typeface="+mj-lt"/>
          <a:ea typeface="ＭＳ Ｐゴシック" pitchFamily="-112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rgbClr val="434343"/>
          </a:solidFill>
          <a:latin typeface="+mj-lt"/>
          <a:ea typeface="ＭＳ Ｐゴシック" pitchFamily="-112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rgbClr val="434343"/>
          </a:solidFill>
          <a:latin typeface="+mj-lt"/>
          <a:ea typeface="ＭＳ Ｐゴシック" pitchFamily="-112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nglangYin/PyTorchTutorial" TargetMode="External"/><Relationship Id="rId2" Type="http://schemas.openxmlformats.org/officeDocument/2006/relationships/hyperlink" Target="https://github.com/lululxvi/deepxde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sciencedirect.com/science/article/abs/pii/S0045782521002759" TargetMode="External"/><Relationship Id="rId5" Type="http://schemas.openxmlformats.org/officeDocument/2006/relationships/hyperlink" Target="https://github.com/barbagroup/CFDPython/blob/master/lessons/14/_Step/_11.ipynb" TargetMode="External"/><Relationship Id="rId4" Type="http://schemas.openxmlformats.org/officeDocument/2006/relationships/hyperlink" Target="https://math.mit.edu/~gs/cse/codes/mit18086/_navierstokes.pdf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encedirect.com/science/article/pii/S0021999119307260?via%3Dihub" TargetMode="Externa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re 1">
            <a:extLst>
              <a:ext uri="{FF2B5EF4-FFF2-40B4-BE49-F238E27FC236}">
                <a16:creationId xmlns:a16="http://schemas.microsoft.com/office/drawing/2014/main" id="{61F96B6B-2D8D-6DC2-A326-A31C652720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fr-FR" altLang="fr-FR">
              <a:ea typeface="ＭＳ Ｐゴシック" panose="020B0600070205080204" pitchFamily="34" charset="-128"/>
            </a:endParaRPr>
          </a:p>
        </p:txBody>
      </p:sp>
      <p:sp>
        <p:nvSpPr>
          <p:cNvPr id="5123" name="Espace réservé du contenu 2">
            <a:extLst>
              <a:ext uri="{FF2B5EF4-FFF2-40B4-BE49-F238E27FC236}">
                <a16:creationId xmlns:a16="http://schemas.microsoft.com/office/drawing/2014/main" id="{47B2EA51-F4B3-FCFB-DB61-D45B3A68718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9250" y="1094095"/>
            <a:ext cx="8432800" cy="4514850"/>
          </a:xfrm>
        </p:spPr>
        <p:txBody>
          <a:bodyPr/>
          <a:lstStyle/>
          <a:p>
            <a:pPr algn="ctr"/>
            <a:r>
              <a:rPr lang="fr-FR" altLang="fr-FR" sz="4000">
                <a:ea typeface="ＭＳ Ｐゴシック" panose="020B0600070205080204" pitchFamily="34" charset="-128"/>
              </a:rPr>
              <a:t> Implémentation d'un réseau composite de neurones entraîné sur des données hétérogènes</a:t>
            </a:r>
          </a:p>
          <a:p>
            <a:endParaRPr lang="fr-FR" altLang="fr-FR">
              <a:ea typeface="ＭＳ Ｐゴシック" panose="020B0600070205080204" pitchFamily="34" charset="-128"/>
            </a:endParaRPr>
          </a:p>
          <a:p>
            <a:endParaRPr lang="fr-FR" altLang="fr-FR">
              <a:ea typeface="ＭＳ Ｐゴシック" panose="020B0600070205080204" pitchFamily="34" charset="-128"/>
            </a:endParaRPr>
          </a:p>
          <a:p>
            <a:r>
              <a:rPr lang="fr-FR" altLang="fr-FR" sz="1800">
                <a:ea typeface="ＭＳ Ｐゴシック" panose="020B0600070205080204" pitchFamily="34" charset="-128"/>
              </a:rPr>
              <a:t>Présenté par </a:t>
            </a:r>
          </a:p>
          <a:p>
            <a:r>
              <a:rPr lang="fr-FR" altLang="fr-FR" sz="1800">
                <a:ea typeface="ＭＳ Ｐゴシック" panose="020B0600070205080204" pitchFamily="34" charset="-128"/>
              </a:rPr>
              <a:t>BAUDEL Boris, BICHON REYNAUD Martin, FARHI-RIVASSEAU Alice</a:t>
            </a:r>
          </a:p>
          <a:p>
            <a:endParaRPr lang="fr-FR" altLang="fr-FR" sz="1800">
              <a:ea typeface="ＭＳ Ｐゴシック" panose="020B0600070205080204" pitchFamily="34" charset="-128"/>
            </a:endParaRPr>
          </a:p>
          <a:p>
            <a:r>
              <a:rPr lang="fr-FR" altLang="fr-FR" sz="1800">
                <a:ea typeface="ＭＳ Ｐゴシック" panose="020B0600070205080204" pitchFamily="34" charset="-128"/>
              </a:rPr>
              <a:t>Encadré par Bastien </a:t>
            </a:r>
            <a:r>
              <a:rPr lang="fr-FR" altLang="fr-FR" sz="1800" err="1">
                <a:ea typeface="ＭＳ Ｐゴシック" panose="020B0600070205080204" pitchFamily="34" charset="-128"/>
              </a:rPr>
              <a:t>Lagneaux</a:t>
            </a:r>
            <a:endParaRPr lang="fr-FR" altLang="fr-FR" sz="1800">
              <a:ea typeface="ＭＳ Ｐゴシック" panose="020B0600070205080204" pitchFamily="34" charset="-128"/>
            </a:endParaRPr>
          </a:p>
          <a:p>
            <a:endParaRPr lang="fr-FR" altLang="fr-FR" sz="1800">
              <a:ea typeface="ＭＳ Ｐゴシック" panose="020B0600070205080204" pitchFamily="34" charset="-128"/>
            </a:endParaRPr>
          </a:p>
          <a:p>
            <a:r>
              <a:rPr lang="fr-FR" altLang="fr-FR" sz="1800">
                <a:ea typeface="ＭＳ Ｐゴシック" panose="020B0600070205080204" pitchFamily="34" charset="-128"/>
              </a:rPr>
              <a:t>12 avril 2023</a:t>
            </a:r>
            <a:endParaRPr lang="fr-FR" altLang="fr-FR" sz="4000">
              <a:ea typeface="ＭＳ Ｐゴシック" panose="020B0600070205080204" pitchFamily="34" charset="-128"/>
            </a:endParaRPr>
          </a:p>
          <a:p>
            <a:endParaRPr lang="fr-FR" altLang="fr-FR" sz="1800">
              <a:ea typeface="ＭＳ Ｐゴシック" panose="020B0600070205080204" pitchFamily="34" charset="-128"/>
            </a:endParaRPr>
          </a:p>
        </p:txBody>
      </p:sp>
      <p:sp>
        <p:nvSpPr>
          <p:cNvPr id="5124" name="Espace réservé du numéro de diapositive 3">
            <a:extLst>
              <a:ext uri="{FF2B5EF4-FFF2-40B4-BE49-F238E27FC236}">
                <a16:creationId xmlns:a16="http://schemas.microsoft.com/office/drawing/2014/main" id="{C0F26C66-E052-9920-BA55-ABF4404F279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rgbClr val="98BF0C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Century Gothic" panose="020B0502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 b="1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AFC1298-5F82-4990-9D90-54A20B7B757A}" type="slidenum">
              <a:rPr lang="fr-FR" altLang="fr-FR" sz="1600" b="0" smtClean="0">
                <a:solidFill>
                  <a:schemeClr val="tx1"/>
                </a:solidFill>
                <a:latin typeface="Tahoma" panose="020B0604030504040204" pitchFamily="34" charset="0"/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fr-FR" altLang="fr-FR" sz="1600" b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re 1">
            <a:extLst>
              <a:ext uri="{FF2B5EF4-FFF2-40B4-BE49-F238E27FC236}">
                <a16:creationId xmlns:a16="http://schemas.microsoft.com/office/drawing/2014/main" id="{761EA9B2-616E-FCB1-3A68-EBB1F20651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>
                <a:ea typeface="ＭＳ Ｐゴシック" panose="020B0600070205080204" pitchFamily="34" charset="-128"/>
              </a:rPr>
              <a:t>Étude du réseau </a:t>
            </a:r>
            <a:r>
              <a:rPr lang="fr-FR" altLang="fr-FR" err="1">
                <a:ea typeface="ＭＳ Ｐゴシック" panose="020B0600070205080204" pitchFamily="34" charset="-128"/>
              </a:rPr>
              <a:t>Multifidelity</a:t>
            </a:r>
            <a:endParaRPr lang="fr-FR" altLang="fr-FR">
              <a:ea typeface="ＭＳ Ｐゴシック" panose="020B0600070205080204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FCA76FB-5407-F2F8-0EBA-94F5F6A00F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1909" y="1058729"/>
                <a:ext cx="8432091" cy="4514851"/>
              </a:xfrm>
              <a:blipFill>
                <a:blip r:embed="rId2"/>
                <a:stretch>
                  <a:fillRect l="-795" t="-676"/>
                </a:stretch>
              </a:blipFill>
            </p:spPr>
            <p:txBody>
              <a:bodyPr/>
              <a:lstStyle/>
              <a:p>
                <a14:m>
                  <m:oMath xmlns:m="http://schemas.openxmlformats.org/officeDocument/2006/math">
                    <a:fld id="{825F15A7-03F4-43D7-82C5-3E23DA2F108C}" type="mathplaceholder">
                      <a:rPr lang="fr-FR" i="1" smtClean="0">
                        <a:noFill/>
                        <a:latin typeface="Cambria Math" panose="02040503050406030204" pitchFamily="18" charset="0"/>
                      </a:rPr>
                      <a:t>Tapez une équation ici.</a:t>
                    </a:fld>
                  </m:oMath>
                </a14:m>
                <a:r>
                  <a:rPr lang="fr-FR">
                    <a:noFill/>
                  </a:rPr>
                  <a:t> 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FCA76FB-5407-F2F8-0EBA-94F5F6A00F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1909" y="1058729"/>
                <a:ext cx="8432091" cy="451485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44" name="Espace réservé du numéro de diapositive 3">
            <a:extLst>
              <a:ext uri="{FF2B5EF4-FFF2-40B4-BE49-F238E27FC236}">
                <a16:creationId xmlns:a16="http://schemas.microsoft.com/office/drawing/2014/main" id="{8B648B9F-6DB4-A587-C23C-5848896C76C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AC402B53-EEBA-4A59-A787-63A5CA4C1E7D}" type="slidenum">
              <a:rPr lang="fr-FR" altLang="fr-FR" sz="1600" smtClean="0"/>
              <a:pPr/>
              <a:t>10</a:t>
            </a:fld>
            <a:endParaRPr lang="fr-FR" altLang="fr-FR"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re 1">
            <a:extLst>
              <a:ext uri="{FF2B5EF4-FFF2-40B4-BE49-F238E27FC236}">
                <a16:creationId xmlns:a16="http://schemas.microsoft.com/office/drawing/2014/main" id="{CFAB35B7-190F-23C8-F3BE-07133C6861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>
                <a:ea typeface="ＭＳ Ｐゴシック" panose="020B0600070205080204" pitchFamily="34" charset="-128"/>
              </a:rPr>
              <a:t>Étude du réseau Multifidelity</a:t>
            </a:r>
          </a:p>
        </p:txBody>
      </p:sp>
      <p:pic>
        <p:nvPicPr>
          <p:cNvPr id="12291" name="Espace réservé du contenu 5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1CA3AE67-D328-96B0-BDFE-0F140A7AA2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1963" y="2028287"/>
            <a:ext cx="3905250" cy="3094037"/>
          </a:xfrm>
        </p:spPr>
      </p:pic>
      <p:sp>
        <p:nvSpPr>
          <p:cNvPr id="12292" name="Espace réservé du numéro de diapositive 3">
            <a:extLst>
              <a:ext uri="{FF2B5EF4-FFF2-40B4-BE49-F238E27FC236}">
                <a16:creationId xmlns:a16="http://schemas.microsoft.com/office/drawing/2014/main" id="{4AE45DB1-44CF-2A64-397B-1523373B1AB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83BF612F-FF5E-4D32-BD6F-B2EF9E64A9A1}" type="slidenum">
              <a:rPr lang="fr-FR" altLang="fr-FR" sz="1600" smtClean="0"/>
              <a:pPr/>
              <a:t>11</a:t>
            </a:fld>
            <a:endParaRPr lang="fr-FR" altLang="fr-FR" sz="1600"/>
          </a:p>
        </p:txBody>
      </p:sp>
      <p:pic>
        <p:nvPicPr>
          <p:cNvPr id="12293" name="Image 7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2EEC2B41-7754-7352-8716-3407CE848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0" y="2028287"/>
            <a:ext cx="4352925" cy="326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4" name="ZoneTexte 8">
            <a:extLst>
              <a:ext uri="{FF2B5EF4-FFF2-40B4-BE49-F238E27FC236}">
                <a16:creationId xmlns:a16="http://schemas.microsoft.com/office/drawing/2014/main" id="{93615CC1-BA75-57CA-42E0-5B225E9ED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738" y="579438"/>
            <a:ext cx="79263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fr-FR" altLang="fr-FR" sz="2400" b="1"/>
              <a:t>Création de jeux de données pour tester le réseau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37C2FA3-9C93-B17D-7848-9233C9BC8393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45574" y="1166513"/>
            <a:ext cx="7452852" cy="861774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r>
              <a:rPr lang="fr-FR">
                <a:noFill/>
              </a:rPr>
              <a:t> 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28FD4E8-FFE6-F9EC-E915-9FFA0C672EAE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989989" y="5576099"/>
            <a:ext cx="1831271" cy="40011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r>
              <a:rPr lang="fr-FR">
                <a:noFill/>
              </a:rPr>
              <a:t> </a:t>
            </a:r>
          </a:p>
        </p:txBody>
      </p:sp>
      <p:sp>
        <p:nvSpPr>
          <p:cNvPr id="12297" name="ZoneTexte 11">
            <a:extLst>
              <a:ext uri="{FF2B5EF4-FFF2-40B4-BE49-F238E27FC236}">
                <a16:creationId xmlns:a16="http://schemas.microsoft.com/office/drawing/2014/main" id="{F6423DBA-32B9-D6CF-FFB1-4D35E3145D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738" y="5122324"/>
            <a:ext cx="39052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fr-FR" altLang="fr-FR" sz="1800">
                <a:latin typeface="Tahoma"/>
                <a:ea typeface="ＭＳ Ｐゴシック"/>
                <a:cs typeface="Tahoma"/>
              </a:rPr>
              <a:t>Figure 7 : Création du jeu de données bruité avec offset</a:t>
            </a:r>
          </a:p>
        </p:txBody>
      </p:sp>
      <p:sp>
        <p:nvSpPr>
          <p:cNvPr id="2" name="ZoneTexte 11">
            <a:extLst>
              <a:ext uri="{FF2B5EF4-FFF2-40B4-BE49-F238E27FC236}">
                <a16:creationId xmlns:a16="http://schemas.microsoft.com/office/drawing/2014/main" id="{B97FD01C-88A1-4EF1-598E-2E4F093BD0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9931" y="5262567"/>
            <a:ext cx="45958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fr-FR" altLang="fr-FR" sz="1800">
                <a:latin typeface="Tahoma"/>
                <a:ea typeface="ＭＳ Ｐゴシック"/>
                <a:cs typeface="Tahoma"/>
              </a:rPr>
              <a:t>Figure 8 : Prédiction du réseau avec offset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re 1">
            <a:extLst>
              <a:ext uri="{FF2B5EF4-FFF2-40B4-BE49-F238E27FC236}">
                <a16:creationId xmlns:a16="http://schemas.microsoft.com/office/drawing/2014/main" id="{C3FE57A3-B13B-F1EF-EC5E-BA9A0050F0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>
                <a:ea typeface="ＭＳ Ｐゴシック" panose="020B0600070205080204" pitchFamily="34" charset="-128"/>
              </a:rPr>
              <a:t>Étude du réseau Multifidelity</a:t>
            </a:r>
          </a:p>
        </p:txBody>
      </p:sp>
      <p:pic>
        <p:nvPicPr>
          <p:cNvPr id="13315" name="Espace réservé du contenu 5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94649183-DFCD-27C4-4CC5-239E4758DE7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0213" y="1874838"/>
            <a:ext cx="3814762" cy="3024187"/>
          </a:xfrm>
        </p:spPr>
      </p:pic>
      <p:sp>
        <p:nvSpPr>
          <p:cNvPr id="13316" name="Espace réservé du numéro de diapositive 3">
            <a:extLst>
              <a:ext uri="{FF2B5EF4-FFF2-40B4-BE49-F238E27FC236}">
                <a16:creationId xmlns:a16="http://schemas.microsoft.com/office/drawing/2014/main" id="{7DBE180F-712B-C913-A446-9C9228B56B0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0D059627-2349-404F-B088-31C40571A15C}" type="slidenum">
              <a:rPr lang="fr-FR" altLang="fr-FR" sz="1600" smtClean="0"/>
              <a:pPr/>
              <a:t>12</a:t>
            </a:fld>
            <a:endParaRPr lang="fr-FR" altLang="fr-FR" sz="1600"/>
          </a:p>
        </p:txBody>
      </p:sp>
      <p:pic>
        <p:nvPicPr>
          <p:cNvPr id="13317" name="Image 7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3F2EACD9-CB28-DEE9-A897-33BB74846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778000"/>
            <a:ext cx="4402138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64BD379-00FA-EDC9-8654-B9A919720705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510173" y="1018437"/>
            <a:ext cx="7452852" cy="477054"/>
          </a:xfrm>
          <a:prstGeom prst="rect">
            <a:avLst/>
          </a:prstGeom>
          <a:blipFill>
            <a:blip r:embed="rId4"/>
            <a:stretch>
              <a:fillRect l="-900" b="-19231"/>
            </a:stretch>
          </a:blipFill>
        </p:spPr>
        <p:txBody>
          <a:bodyPr/>
          <a:lstStyle/>
          <a:p>
            <a:r>
              <a:rPr lang="fr-FR">
                <a:noFill/>
              </a:rPr>
              <a:t> </a:t>
            </a:r>
          </a:p>
        </p:txBody>
      </p:sp>
      <p:sp>
        <p:nvSpPr>
          <p:cNvPr id="2" name="ZoneTexte 11">
            <a:extLst>
              <a:ext uri="{FF2B5EF4-FFF2-40B4-BE49-F238E27FC236}">
                <a16:creationId xmlns:a16="http://schemas.microsoft.com/office/drawing/2014/main" id="{FEA70622-09CD-E1A1-8EE4-D5D1987A2F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4899025"/>
            <a:ext cx="349849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fr-FR" altLang="fr-FR" sz="1800">
                <a:latin typeface="Tahoma"/>
                <a:ea typeface="ＭＳ Ｐゴシック"/>
                <a:cs typeface="Tahoma"/>
              </a:rPr>
              <a:t>Figure 9 : Création du jeu de données bruité avec offset en cosinus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C3D795E0-9D7D-9887-9E9D-FEDE1822754A}"/>
                  </a:ext>
                </a:extLst>
              </p:cNvPr>
              <p:cNvSpPr txBox="1"/>
              <p:nvPr/>
            </p:nvSpPr>
            <p:spPr>
              <a:xfrm>
                <a:off x="5650776" y="5643716"/>
                <a:ext cx="2509697" cy="403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=4.8∙</m:t>
                      </m:r>
                      <m:sSup>
                        <m:s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−5</m:t>
                          </m:r>
                        </m:sup>
                      </m:sSup>
                    </m:oMath>
                  </m:oMathPara>
                </a14:m>
                <a:endParaRPr lang="fr-FR" sz="200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C3D795E0-9D7D-9887-9E9D-FEDE18227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776" y="5643716"/>
                <a:ext cx="2509697" cy="4036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11">
            <a:extLst>
              <a:ext uri="{FF2B5EF4-FFF2-40B4-BE49-F238E27FC236}">
                <a16:creationId xmlns:a16="http://schemas.microsoft.com/office/drawing/2014/main" id="{A8C6DEED-F44F-341A-50D4-62559E28BC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5650" y="5070682"/>
            <a:ext cx="448002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fr-FR" altLang="fr-FR" sz="1800">
                <a:latin typeface="Tahoma"/>
                <a:ea typeface="ＭＳ Ｐゴシック"/>
                <a:cs typeface="Tahoma"/>
              </a:rPr>
              <a:t>Figure 10 : Prédiction du réseau pour offset en cosinus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re 1">
            <a:extLst>
              <a:ext uri="{FF2B5EF4-FFF2-40B4-BE49-F238E27FC236}">
                <a16:creationId xmlns:a16="http://schemas.microsoft.com/office/drawing/2014/main" id="{902B0AC5-902A-454F-B480-087121D839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>
                <a:ea typeface="ＭＳ Ｐゴシック" panose="020B0600070205080204" pitchFamily="34" charset="-128"/>
              </a:rPr>
              <a:t>Étude du réseau </a:t>
            </a:r>
            <a:r>
              <a:rPr lang="fr-FR" altLang="fr-FR" err="1">
                <a:ea typeface="ＭＳ Ｐゴシック" panose="020B0600070205080204" pitchFamily="34" charset="-128"/>
              </a:rPr>
              <a:t>Multifidelity</a:t>
            </a:r>
            <a:endParaRPr lang="fr-FR" altLang="fr-FR">
              <a:ea typeface="ＭＳ Ｐゴシック" panose="020B0600070205080204" pitchFamily="34" charset="-128"/>
            </a:endParaRPr>
          </a:p>
        </p:txBody>
      </p:sp>
      <p:sp>
        <p:nvSpPr>
          <p:cNvPr id="14339" name="Espace réservé du numéro de diapositive 3">
            <a:extLst>
              <a:ext uri="{FF2B5EF4-FFF2-40B4-BE49-F238E27FC236}">
                <a16:creationId xmlns:a16="http://schemas.microsoft.com/office/drawing/2014/main" id="{1C546698-EAE8-B419-268D-037B9C20653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E2F5F58B-65EA-4A43-A54D-726ED562F51D}" type="slidenum">
              <a:rPr lang="fr-FR" altLang="fr-FR" sz="1600" smtClean="0"/>
              <a:pPr/>
              <a:t>13</a:t>
            </a:fld>
            <a:endParaRPr lang="fr-FR" altLang="fr-FR" sz="1600"/>
          </a:p>
        </p:txBody>
      </p:sp>
      <p:pic>
        <p:nvPicPr>
          <p:cNvPr id="14340" name="Espace réservé du contenu 4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1D446FFF-68AA-D922-B0D9-CC62A5592D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0409" y="1713072"/>
            <a:ext cx="3949700" cy="3128963"/>
          </a:xfrm>
        </p:spPr>
      </p:pic>
      <p:pic>
        <p:nvPicPr>
          <p:cNvPr id="14341" name="Image 5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1F3BBA35-E818-CCE5-A3DD-CCF1B5C05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409" y="1630522"/>
            <a:ext cx="4283075" cy="321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1">
            <a:extLst>
              <a:ext uri="{FF2B5EF4-FFF2-40B4-BE49-F238E27FC236}">
                <a16:creationId xmlns:a16="http://schemas.microsoft.com/office/drawing/2014/main" id="{401171EF-EEFE-73CE-99E6-D52550ECBB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162" y="4842035"/>
            <a:ext cx="378219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fr-FR" altLang="fr-FR" sz="1800">
                <a:latin typeface="Tahoma"/>
                <a:ea typeface="ＭＳ Ｐゴシック"/>
                <a:cs typeface="Tahoma"/>
              </a:rPr>
              <a:t>Figure 11 : Création du jeu de données bruité avec partie non linéaire modifiée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1671ABB2-8184-5AF2-DAAA-BDAB8B0810D0}"/>
                  </a:ext>
                </a:extLst>
              </p:cNvPr>
              <p:cNvSpPr txBox="1"/>
              <p:nvPr/>
            </p:nvSpPr>
            <p:spPr>
              <a:xfrm>
                <a:off x="5542622" y="5548220"/>
                <a:ext cx="2509697" cy="403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=2∙</m:t>
                      </m:r>
                      <m:sSup>
                        <m:s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</m:oMath>
                  </m:oMathPara>
                </a14:m>
                <a:endParaRPr lang="fr-FR" sz="200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1671ABB2-8184-5AF2-DAAA-BDAB8B081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622" y="5548220"/>
                <a:ext cx="2509697" cy="4036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oneTexte 11">
            <a:extLst>
              <a:ext uri="{FF2B5EF4-FFF2-40B4-BE49-F238E27FC236}">
                <a16:creationId xmlns:a16="http://schemas.microsoft.com/office/drawing/2014/main" id="{25807927-AF19-CFA4-C76B-C4C3B7B36C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838496"/>
            <a:ext cx="413861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fr-FR" altLang="fr-FR" sz="1800">
                <a:latin typeface="Tahoma"/>
                <a:ea typeface="ＭＳ Ｐゴシック"/>
                <a:cs typeface="Tahoma"/>
              </a:rPr>
              <a:t>Figure 12 : Prédiction du réseau pour partie non linéaire modifiée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EA2B496E-C38E-0192-DC69-8F599DC5C42D}"/>
                  </a:ext>
                </a:extLst>
              </p:cNvPr>
              <p:cNvSpPr txBox="1"/>
              <p:nvPr/>
            </p:nvSpPr>
            <p:spPr>
              <a:xfrm>
                <a:off x="796951" y="1014788"/>
                <a:ext cx="80486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/>
                  <a:t>Partie non linéaire modifiée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5.5</m:t>
                            </m:r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−4</m:t>
                            </m:r>
                          </m:e>
                        </m:d>
                      </m:e>
                    </m:func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−3</m:t>
                    </m:r>
                  </m:oMath>
                </a14:m>
                <a:endParaRPr lang="fr-FR" sz="200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EA2B496E-C38E-0192-DC69-8F599DC5C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51" y="1014788"/>
                <a:ext cx="8048624" cy="400110"/>
              </a:xfrm>
              <a:prstGeom prst="rect">
                <a:avLst/>
              </a:prstGeom>
              <a:blipFill>
                <a:blip r:embed="rId5"/>
                <a:stretch>
                  <a:fillRect l="-833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re 1">
            <a:extLst>
              <a:ext uri="{FF2B5EF4-FFF2-40B4-BE49-F238E27FC236}">
                <a16:creationId xmlns:a16="http://schemas.microsoft.com/office/drawing/2014/main" id="{D16456C7-B797-2CF3-4B96-FEA09184B4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>
                <a:ea typeface="ＭＳ Ｐゴシック" panose="020B0600070205080204" pitchFamily="34" charset="-128"/>
              </a:rPr>
              <a:t>Étude du réseau </a:t>
            </a:r>
            <a:r>
              <a:rPr lang="fr-FR" altLang="fr-FR" err="1">
                <a:ea typeface="ＭＳ Ｐゴシック" panose="020B0600070205080204" pitchFamily="34" charset="-128"/>
              </a:rPr>
              <a:t>Multifidelity</a:t>
            </a:r>
            <a:endParaRPr lang="fr-FR" altLang="fr-FR">
              <a:ea typeface="ＭＳ Ｐゴシック" panose="020B0600070205080204" pitchFamily="34" charset="-128"/>
            </a:endParaRPr>
          </a:p>
        </p:txBody>
      </p:sp>
      <p:pic>
        <p:nvPicPr>
          <p:cNvPr id="15363" name="Espace réservé du contenu 5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6A53EE88-FE0E-6098-6245-76325418A7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0" y="681911"/>
            <a:ext cx="4302123" cy="3226592"/>
          </a:xfrm>
        </p:spPr>
      </p:pic>
      <p:sp>
        <p:nvSpPr>
          <p:cNvPr id="15364" name="Espace réservé du numéro de diapositive 3">
            <a:extLst>
              <a:ext uri="{FF2B5EF4-FFF2-40B4-BE49-F238E27FC236}">
                <a16:creationId xmlns:a16="http://schemas.microsoft.com/office/drawing/2014/main" id="{3B339340-33F7-7389-22A3-FC4BAAF38BE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1FD8046F-6849-426A-A92E-83E38E7852FE}" type="slidenum">
              <a:rPr lang="fr-FR" altLang="fr-FR" sz="1600" smtClean="0"/>
              <a:pPr/>
              <a:t>14</a:t>
            </a:fld>
            <a:endParaRPr lang="fr-FR" altLang="fr-FR" sz="1600"/>
          </a:p>
        </p:txBody>
      </p:sp>
      <p:pic>
        <p:nvPicPr>
          <p:cNvPr id="15365" name="Image 7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E052C6B8-20C8-660D-83F0-BC984AA92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10" y="807695"/>
            <a:ext cx="3861260" cy="30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7EE70F-C112-40AE-1794-143282CEC869}"/>
              </a:ext>
            </a:extLst>
          </p:cNvPr>
          <p:cNvSpPr txBox="1"/>
          <p:nvPr/>
        </p:nvSpPr>
        <p:spPr>
          <a:xfrm>
            <a:off x="1091565" y="4715674"/>
            <a:ext cx="826293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>
                <a:latin typeface="Tahoma"/>
                <a:ea typeface="ＭＳ Ｐゴシック"/>
                <a:cs typeface="Tahoma"/>
              </a:rPr>
              <a:t>Attente du réseau : petite erreur sur de grandes valeurs</a:t>
            </a:r>
          </a:p>
          <a:p>
            <a:endParaRPr lang="fr-FR" sz="2000">
              <a:latin typeface="Tahoma"/>
              <a:ea typeface="ＭＳ Ｐゴシック"/>
              <a:cs typeface="Tahoma"/>
            </a:endParaRPr>
          </a:p>
          <a:p>
            <a:r>
              <a:rPr lang="fr-FR" sz="2000">
                <a:latin typeface="Tahoma"/>
                <a:ea typeface="ＭＳ Ｐゴシック"/>
                <a:cs typeface="Tahoma"/>
                <a:sym typeface="Wingdings" panose="05000000000000000000" pitchFamily="2" charset="2"/>
              </a:rPr>
              <a:t> Normalisation nécessaire</a:t>
            </a:r>
            <a:endParaRPr lang="fr-FR" sz="2000">
              <a:cs typeface="Tahoma"/>
            </a:endParaRPr>
          </a:p>
        </p:txBody>
      </p:sp>
      <p:sp>
        <p:nvSpPr>
          <p:cNvPr id="3" name="ZoneTexte 11">
            <a:extLst>
              <a:ext uri="{FF2B5EF4-FFF2-40B4-BE49-F238E27FC236}">
                <a16:creationId xmlns:a16="http://schemas.microsoft.com/office/drawing/2014/main" id="{34031588-18DD-7E25-26DD-54CCD6F08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586" y="3868135"/>
            <a:ext cx="395018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fr-FR" altLang="fr-FR" sz="1800">
                <a:latin typeface="Tahoma"/>
                <a:ea typeface="ＭＳ Ｐゴシック"/>
                <a:cs typeface="Tahoma"/>
              </a:rPr>
              <a:t>Figure 13 : Création du jeu de données bruité avec important offset</a:t>
            </a:r>
          </a:p>
        </p:txBody>
      </p:sp>
      <p:sp>
        <p:nvSpPr>
          <p:cNvPr id="4" name="ZoneTexte 11">
            <a:extLst>
              <a:ext uri="{FF2B5EF4-FFF2-40B4-BE49-F238E27FC236}">
                <a16:creationId xmlns:a16="http://schemas.microsoft.com/office/drawing/2014/main" id="{9E220B80-1F00-EA5E-276E-CC2D2B0BC3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1802" y="3868135"/>
            <a:ext cx="413861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fr-FR" altLang="fr-FR" sz="1800">
                <a:latin typeface="Tahoma"/>
                <a:ea typeface="ＭＳ Ｐゴシック"/>
                <a:cs typeface="Tahoma"/>
              </a:rPr>
              <a:t>Figure 14 : Prédiction du réseau pour offset important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re 1">
            <a:extLst>
              <a:ext uri="{FF2B5EF4-FFF2-40B4-BE49-F238E27FC236}">
                <a16:creationId xmlns:a16="http://schemas.microsoft.com/office/drawing/2014/main" id="{EEEC6614-7E91-5E89-17A5-0C69A5B0B1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>
                <a:ea typeface="ＭＳ Ｐゴシック" panose="020B0600070205080204" pitchFamily="34" charset="-128"/>
              </a:rPr>
              <a:t>Essais sur les données du bassin</a:t>
            </a:r>
          </a:p>
        </p:txBody>
      </p:sp>
      <p:sp>
        <p:nvSpPr>
          <p:cNvPr id="16387" name="Espace réservé du numéro de diapositive 3">
            <a:extLst>
              <a:ext uri="{FF2B5EF4-FFF2-40B4-BE49-F238E27FC236}">
                <a16:creationId xmlns:a16="http://schemas.microsoft.com/office/drawing/2014/main" id="{E7A6B019-3422-3A57-2095-C26520F3C47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6BC37F15-CF7B-4E51-B7F2-3EDA73948784}" type="slidenum">
              <a:rPr lang="fr-FR" altLang="fr-FR" sz="1600" smtClean="0"/>
              <a:pPr/>
              <a:t>15</a:t>
            </a:fld>
            <a:endParaRPr lang="fr-FR" altLang="fr-FR" sz="1600"/>
          </a:p>
        </p:txBody>
      </p:sp>
      <p:pic>
        <p:nvPicPr>
          <p:cNvPr id="16388" name="Image 9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A2BB07F9-405F-EC7E-FA73-5522DBFAC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17" y="1124893"/>
            <a:ext cx="4175125" cy="313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1" name="Image 15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C9F18D84-FE6B-3727-C78B-5C4821508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815" y="1124893"/>
            <a:ext cx="4113213" cy="308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1">
            <a:extLst>
              <a:ext uri="{FF2B5EF4-FFF2-40B4-BE49-F238E27FC236}">
                <a16:creationId xmlns:a16="http://schemas.microsoft.com/office/drawing/2014/main" id="{175A41D4-3164-BB11-C65A-F5B259B22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6380" y="4209406"/>
            <a:ext cx="413861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fr-FR" altLang="fr-FR" sz="1800">
                <a:latin typeface="Tahoma"/>
                <a:ea typeface="ＭＳ Ｐゴシック"/>
                <a:cs typeface="Tahoma"/>
              </a:rPr>
              <a:t>Figure 16 : Prédiction du réseau pour les données réelles</a:t>
            </a:r>
          </a:p>
        </p:txBody>
      </p:sp>
      <p:sp>
        <p:nvSpPr>
          <p:cNvPr id="3" name="ZoneTexte 11">
            <a:extLst>
              <a:ext uri="{FF2B5EF4-FFF2-40B4-BE49-F238E27FC236}">
                <a16:creationId xmlns:a16="http://schemas.microsoft.com/office/drawing/2014/main" id="{44A6D0D6-3383-DE48-6F6E-64016ADA06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686" y="4255443"/>
            <a:ext cx="395018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fr-FR" altLang="fr-FR" sz="1800">
                <a:latin typeface="Tahoma"/>
                <a:ea typeface="ＭＳ Ｐゴシック"/>
                <a:cs typeface="Tahoma"/>
              </a:rPr>
              <a:t>Figure 15 : Données réelles et donnée simulation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11">
                <a:extLst>
                  <a:ext uri="{FF2B5EF4-FFF2-40B4-BE49-F238E27FC236}">
                    <a16:creationId xmlns:a16="http://schemas.microsoft.com/office/drawing/2014/main" id="{B1896708-C486-B12E-77D0-791251F7FA5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73122" y="5042520"/>
                <a:ext cx="1851678" cy="403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>
                <a:spAutoFit/>
              </a:bodyPr>
              <a:lstStyle>
                <a:lvl1pPr>
                  <a:defRPr kumimoji="1"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altLang="fr-FR" sz="2000" b="0" i="1" smtClean="0">
                          <a:latin typeface="Cambria Math" panose="02040503050406030204" pitchFamily="18" charset="0"/>
                          <a:ea typeface="ＭＳ Ｐゴシック"/>
                          <a:cs typeface="Tahoma"/>
                        </a:rPr>
                        <m:t>𝑒</m:t>
                      </m:r>
                      <m:r>
                        <a:rPr lang="fr-FR" altLang="fr-FR" sz="2000" b="0" i="1" smtClean="0">
                          <a:latin typeface="Cambria Math" panose="02040503050406030204" pitchFamily="18" charset="0"/>
                          <a:ea typeface="ＭＳ Ｐゴシック"/>
                          <a:cs typeface="Tahoma"/>
                        </a:rPr>
                        <m:t>=</m:t>
                      </m:r>
                      <m:r>
                        <a:rPr lang="fr-FR" altLang="fr-FR" sz="2000" b="0" i="0" smtClean="0">
                          <a:latin typeface="Cambria Math" panose="02040503050406030204" pitchFamily="18" charset="0"/>
                          <a:ea typeface="ＭＳ Ｐゴシック"/>
                          <a:cs typeface="Tahoma"/>
                        </a:rPr>
                        <m:t>2.3</m:t>
                      </m:r>
                      <m:r>
                        <a:rPr lang="fr-FR" alt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ahoma"/>
                        </a:rPr>
                        <m:t>∙</m:t>
                      </m:r>
                      <m:sSup>
                        <m:sSupPr>
                          <m:ctrlPr>
                            <a:rPr lang="fr-FR" alt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/>
                            </a:rPr>
                          </m:ctrlPr>
                        </m:sSupPr>
                        <m:e>
                          <m:r>
                            <a:rPr lang="fr-FR" alt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/>
                            </a:rPr>
                            <m:t>10</m:t>
                          </m:r>
                        </m:e>
                        <m:sup>
                          <m:r>
                            <a:rPr lang="fr-FR" alt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/>
                            </a:rPr>
                            <m:t>−5</m:t>
                          </m:r>
                        </m:sup>
                      </m:sSup>
                    </m:oMath>
                  </m:oMathPara>
                </a14:m>
                <a:endParaRPr lang="fr-FR" altLang="fr-FR" sz="2000">
                  <a:latin typeface="Tahoma"/>
                  <a:ea typeface="ＭＳ Ｐゴシック"/>
                  <a:cs typeface="Tahoma"/>
                </a:endParaRPr>
              </a:p>
            </p:txBody>
          </p:sp>
        </mc:Choice>
        <mc:Fallback xmlns="">
          <p:sp>
            <p:nvSpPr>
              <p:cNvPr id="4" name="ZoneTexte 11">
                <a:extLst>
                  <a:ext uri="{FF2B5EF4-FFF2-40B4-BE49-F238E27FC236}">
                    <a16:creationId xmlns:a16="http://schemas.microsoft.com/office/drawing/2014/main" id="{B1896708-C486-B12E-77D0-791251F7F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73122" y="5042520"/>
                <a:ext cx="1851678" cy="4036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re 1">
            <a:extLst>
              <a:ext uri="{FF2B5EF4-FFF2-40B4-BE49-F238E27FC236}">
                <a16:creationId xmlns:a16="http://schemas.microsoft.com/office/drawing/2014/main" id="{8938B534-0D5E-BB4A-11C9-95F71B4848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>
                <a:ea typeface="ＭＳ Ｐゴシック" panose="020B0600070205080204" pitchFamily="34" charset="-128"/>
              </a:rPr>
              <a:t>Essais sur les données du bassin</a:t>
            </a:r>
          </a:p>
        </p:txBody>
      </p:sp>
      <p:sp>
        <p:nvSpPr>
          <p:cNvPr id="17411" name="Espace réservé du numéro de diapositive 3">
            <a:extLst>
              <a:ext uri="{FF2B5EF4-FFF2-40B4-BE49-F238E27FC236}">
                <a16:creationId xmlns:a16="http://schemas.microsoft.com/office/drawing/2014/main" id="{9BF2B149-7DDC-3193-6BEA-69156C30DA2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2DFB6273-364E-45C5-B9BE-E88A6CB51D57}" type="slidenum">
              <a:rPr lang="fr-FR" altLang="fr-FR" sz="1600" smtClean="0"/>
              <a:pPr/>
              <a:t>16</a:t>
            </a:fld>
            <a:endParaRPr lang="fr-FR" altLang="fr-FR" sz="1600"/>
          </a:p>
        </p:txBody>
      </p:sp>
      <p:pic>
        <p:nvPicPr>
          <p:cNvPr id="17412" name="Image 5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F784A302-E18C-835A-B836-E92850595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852" y="1765298"/>
            <a:ext cx="4254500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Image 11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F359AD8A-8178-41FD-C2FD-4BE4D8A3A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765299"/>
            <a:ext cx="4254500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4" name="ZoneTexte 2">
            <a:extLst>
              <a:ext uri="{FF2B5EF4-FFF2-40B4-BE49-F238E27FC236}">
                <a16:creationId xmlns:a16="http://schemas.microsoft.com/office/drawing/2014/main" id="{9BB834BD-13CA-BCBD-1515-46B148246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913" y="1011238"/>
            <a:ext cx="5368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fr-FR" altLang="fr-FR" sz="2000"/>
              <a:t>Moyenne glissante sur les données capteur</a:t>
            </a:r>
          </a:p>
        </p:txBody>
      </p:sp>
      <p:sp>
        <p:nvSpPr>
          <p:cNvPr id="2" name="ZoneTexte 11">
            <a:extLst>
              <a:ext uri="{FF2B5EF4-FFF2-40B4-BE49-F238E27FC236}">
                <a16:creationId xmlns:a16="http://schemas.microsoft.com/office/drawing/2014/main" id="{DD789E1B-8E6E-CBD6-A4B7-7AC969E30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500" y="4956175"/>
            <a:ext cx="395018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fr-FR" altLang="fr-FR" sz="1800">
                <a:latin typeface="Tahoma"/>
                <a:ea typeface="ＭＳ Ｐゴシック"/>
                <a:cs typeface="Tahoma"/>
              </a:rPr>
              <a:t>Figure 17 : Données réelles filtrées par une moyenne glissante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11">
                <a:extLst>
                  <a:ext uri="{FF2B5EF4-FFF2-40B4-BE49-F238E27FC236}">
                    <a16:creationId xmlns:a16="http://schemas.microsoft.com/office/drawing/2014/main" id="{672D525A-D4D4-5B1A-6FC6-B4EC5054CE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82647" y="5536363"/>
                <a:ext cx="1851678" cy="403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>
                <a:spAutoFit/>
              </a:bodyPr>
              <a:lstStyle>
                <a:lvl1pPr>
                  <a:defRPr kumimoji="1"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0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altLang="fr-FR" sz="2000" b="0" i="1" smtClean="0">
                          <a:latin typeface="Cambria Math" panose="02040503050406030204" pitchFamily="18" charset="0"/>
                          <a:ea typeface="ＭＳ Ｐゴシック"/>
                          <a:cs typeface="Tahoma"/>
                        </a:rPr>
                        <m:t>𝑒</m:t>
                      </m:r>
                      <m:r>
                        <a:rPr lang="fr-FR" altLang="fr-FR" sz="2000" b="0" i="1" smtClean="0">
                          <a:latin typeface="Cambria Math" panose="02040503050406030204" pitchFamily="18" charset="0"/>
                          <a:ea typeface="ＭＳ Ｐゴシック"/>
                          <a:cs typeface="Tahoma"/>
                        </a:rPr>
                        <m:t>=</m:t>
                      </m:r>
                      <m:r>
                        <a:rPr lang="fr-FR" altLang="fr-FR" sz="2000" b="0" i="0" smtClean="0">
                          <a:latin typeface="Cambria Math" panose="02040503050406030204" pitchFamily="18" charset="0"/>
                          <a:ea typeface="ＭＳ Ｐゴシック"/>
                          <a:cs typeface="Tahoma"/>
                        </a:rPr>
                        <m:t>4</m:t>
                      </m:r>
                      <m:r>
                        <a:rPr lang="fr-FR" alt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ahoma"/>
                        </a:rPr>
                        <m:t>∙</m:t>
                      </m:r>
                      <m:sSup>
                        <m:sSupPr>
                          <m:ctrlPr>
                            <a:rPr lang="fr-FR" alt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/>
                            </a:rPr>
                          </m:ctrlPr>
                        </m:sSupPr>
                        <m:e>
                          <m:r>
                            <a:rPr lang="fr-FR" alt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/>
                            </a:rPr>
                            <m:t>10</m:t>
                          </m:r>
                        </m:e>
                        <m:sup>
                          <m:r>
                            <a:rPr lang="fr-FR" alt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/>
                            </a:rPr>
                            <m:t>−4</m:t>
                          </m:r>
                        </m:sup>
                      </m:sSup>
                    </m:oMath>
                  </m:oMathPara>
                </a14:m>
                <a:endParaRPr lang="fr-FR" altLang="fr-FR" sz="2000">
                  <a:latin typeface="Tahoma"/>
                  <a:ea typeface="ＭＳ Ｐゴシック"/>
                  <a:cs typeface="Tahoma"/>
                </a:endParaRPr>
              </a:p>
            </p:txBody>
          </p:sp>
        </mc:Choice>
        <mc:Fallback xmlns="">
          <p:sp>
            <p:nvSpPr>
              <p:cNvPr id="3" name="ZoneTexte 11">
                <a:extLst>
                  <a:ext uri="{FF2B5EF4-FFF2-40B4-BE49-F238E27FC236}">
                    <a16:creationId xmlns:a16="http://schemas.microsoft.com/office/drawing/2014/main" id="{672D525A-D4D4-5B1A-6FC6-B4EC5054C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82647" y="5536363"/>
                <a:ext cx="1851678" cy="4036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11">
            <a:extLst>
              <a:ext uri="{FF2B5EF4-FFF2-40B4-BE49-F238E27FC236}">
                <a16:creationId xmlns:a16="http://schemas.microsoft.com/office/drawing/2014/main" id="{4267B162-87F5-A8EC-6FE8-49856B7DC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9796" y="4923103"/>
            <a:ext cx="413861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fr-FR" altLang="fr-FR" sz="1800">
                <a:latin typeface="Tahoma"/>
                <a:ea typeface="ＭＳ Ｐゴシック"/>
                <a:cs typeface="Tahoma"/>
              </a:rPr>
              <a:t>Figure 18 : Prédiction du réseau pour les données réelles moyennées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re 1">
            <a:extLst>
              <a:ext uri="{FF2B5EF4-FFF2-40B4-BE49-F238E27FC236}">
                <a16:creationId xmlns:a16="http://schemas.microsoft.com/office/drawing/2014/main" id="{EB14C561-C746-9575-265A-6E044D0C86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>
                <a:ea typeface="ＭＳ Ｐゴシック" panose="020B0600070205080204" pitchFamily="34" charset="-128"/>
              </a:rPr>
              <a:t>Étude du réseau Physics Informed  </a:t>
            </a:r>
          </a:p>
        </p:txBody>
      </p:sp>
      <p:sp>
        <p:nvSpPr>
          <p:cNvPr id="18435" name="Espace réservé du contenu 2">
            <a:extLst>
              <a:ext uri="{FF2B5EF4-FFF2-40B4-BE49-F238E27FC236}">
                <a16:creationId xmlns:a16="http://schemas.microsoft.com/office/drawing/2014/main" id="{2EA137EA-F011-133E-523E-CEFEA786A83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7650" y="950477"/>
            <a:ext cx="5140427" cy="435566"/>
          </a:xfrm>
        </p:spPr>
        <p:txBody>
          <a:bodyPr/>
          <a:lstStyle/>
          <a:p>
            <a:r>
              <a:rPr lang="fr-FR" altLang="fr-FR" err="1">
                <a:ea typeface="ＭＳ Ｐゴシック" panose="020B0600070205080204" pitchFamily="34" charset="-128"/>
              </a:rPr>
              <a:t>Physics</a:t>
            </a:r>
            <a:r>
              <a:rPr lang="fr-FR" altLang="fr-FR">
                <a:ea typeface="ＭＳ Ｐゴシック" panose="020B0600070205080204" pitchFamily="34" charset="-128"/>
              </a:rPr>
              <a:t> </a:t>
            </a:r>
            <a:r>
              <a:rPr lang="fr-FR" altLang="fr-FR" err="1">
                <a:ea typeface="ＭＳ Ｐゴシック" panose="020B0600070205080204" pitchFamily="34" charset="-128"/>
              </a:rPr>
              <a:t>Informed</a:t>
            </a:r>
            <a:r>
              <a:rPr lang="fr-FR" altLang="fr-FR">
                <a:ea typeface="ＭＳ Ｐゴシック" panose="020B0600070205080204" pitchFamily="34" charset="-128"/>
              </a:rPr>
              <a:t> Neural Network (PINN)</a:t>
            </a:r>
          </a:p>
        </p:txBody>
      </p:sp>
      <p:sp>
        <p:nvSpPr>
          <p:cNvPr id="18436" name="Espace réservé du numéro de diapositive 3">
            <a:extLst>
              <a:ext uri="{FF2B5EF4-FFF2-40B4-BE49-F238E27FC236}">
                <a16:creationId xmlns:a16="http://schemas.microsoft.com/office/drawing/2014/main" id="{E6F23DFE-978B-010A-7096-3000F9C0D13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rgbClr val="98BF0C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Century Gothic" panose="020B0502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 b="1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396275F-0FE3-4192-A238-D5A826DC7277}" type="slidenum">
              <a:rPr lang="fr-FR" altLang="fr-FR" sz="1600" b="0" smtClean="0">
                <a:solidFill>
                  <a:schemeClr val="tx1"/>
                </a:solidFill>
                <a:latin typeface="Tahoma" panose="020B0604030504040204" pitchFamily="34" charset="0"/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fr-FR" altLang="fr-FR" sz="1600" b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pic>
        <p:nvPicPr>
          <p:cNvPr id="18437" name="Image 2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CDAFE54A-265D-39EF-A87C-FB4A4A3F3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604" y="1815821"/>
            <a:ext cx="4475421" cy="2697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Image 4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D5D6F1A2-A48C-5B7C-D519-C811938B3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83" y="1815821"/>
            <a:ext cx="3875752" cy="2906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1">
            <a:extLst>
              <a:ext uri="{FF2B5EF4-FFF2-40B4-BE49-F238E27FC236}">
                <a16:creationId xmlns:a16="http://schemas.microsoft.com/office/drawing/2014/main" id="{8783F7B9-9EA2-1718-26B5-AFCF7A76E5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274" y="4714730"/>
            <a:ext cx="354036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fr-FR" altLang="fr-FR" sz="1800">
                <a:latin typeface="Tahoma"/>
                <a:ea typeface="ＭＳ Ｐゴシック"/>
                <a:cs typeface="Tahoma"/>
              </a:rPr>
              <a:t>Figure 19 : Interpolation de la courbe de pression</a:t>
            </a:r>
          </a:p>
        </p:txBody>
      </p:sp>
      <p:sp>
        <p:nvSpPr>
          <p:cNvPr id="3" name="ZoneTexte 11">
            <a:extLst>
              <a:ext uri="{FF2B5EF4-FFF2-40B4-BE49-F238E27FC236}">
                <a16:creationId xmlns:a16="http://schemas.microsoft.com/office/drawing/2014/main" id="{57E754B6-30EB-D8F2-0683-5731D6CAFE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7604" y="4498736"/>
            <a:ext cx="438204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fr-FR" altLang="fr-FR" sz="1800">
                <a:latin typeface="Tahoma"/>
                <a:ea typeface="ＭＳ Ｐゴシック"/>
                <a:cs typeface="Tahoma"/>
              </a:rPr>
              <a:t>Figure 20 : Prédiction du réseau pour 10 fois plus de points que sur les données d’entraînement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8FD90D-185B-24CA-726C-4D288952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8092"/>
            <a:ext cx="8636000" cy="504825"/>
          </a:xfrm>
        </p:spPr>
        <p:txBody>
          <a:bodyPr/>
          <a:lstStyle/>
          <a:p>
            <a:r>
              <a:rPr lang="fr-FR">
                <a:ea typeface="ＭＳ Ｐゴシック"/>
                <a:cs typeface="Helvetica"/>
              </a:rPr>
              <a:t>Etude du réseau </a:t>
            </a:r>
            <a:r>
              <a:rPr lang="fr-FR" err="1">
                <a:ea typeface="ＭＳ Ｐゴシック"/>
                <a:cs typeface="Helvetica"/>
              </a:rPr>
              <a:t>Physics</a:t>
            </a:r>
            <a:r>
              <a:rPr lang="fr-FR">
                <a:ea typeface="ＭＳ Ｐゴシック"/>
                <a:cs typeface="Helvetica"/>
              </a:rPr>
              <a:t> </a:t>
            </a:r>
            <a:r>
              <a:rPr lang="fr-FR" err="1">
                <a:ea typeface="ＭＳ Ｐゴシック"/>
                <a:cs typeface="Helvetica"/>
              </a:rPr>
              <a:t>Informed</a:t>
            </a:r>
            <a:r>
              <a:rPr lang="fr-FR">
                <a:ea typeface="ＭＳ Ｐゴシック"/>
                <a:cs typeface="Helvetica"/>
              </a:rPr>
              <a:t> 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21D56C5-0F03-5A86-7F1A-0B199F9914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3BE536-179D-459C-A3AC-B1C4A7299907}" type="slidenum">
              <a:rPr lang="fr-FR"/>
              <a:pPr>
                <a:defRPr/>
              </a:pPr>
              <a:t>18</a:t>
            </a:fld>
            <a:endParaRPr lang="fr-FR"/>
          </a:p>
        </p:txBody>
      </p:sp>
      <p:sp>
        <p:nvSpPr>
          <p:cNvPr id="3" name="ZoneTexte 11">
            <a:extLst>
              <a:ext uri="{FF2B5EF4-FFF2-40B4-BE49-F238E27FC236}">
                <a16:creationId xmlns:a16="http://schemas.microsoft.com/office/drawing/2014/main" id="{2F7179EF-520F-344D-DA79-F192E07A1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211" y="5087366"/>
            <a:ext cx="535981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fr-FR" altLang="fr-FR" sz="1800">
                <a:latin typeface="Tahoma"/>
                <a:ea typeface="ＭＳ Ｐゴシック"/>
                <a:cs typeface="Tahoma"/>
              </a:rPr>
              <a:t>Figure </a:t>
            </a:r>
            <a:r>
              <a:rPr lang="fr-FR" altLang="fr-FR" sz="1800">
                <a:solidFill>
                  <a:srgbClr val="000000"/>
                </a:solidFill>
                <a:latin typeface="Tahoma"/>
                <a:ea typeface="ＭＳ Ｐゴシック"/>
                <a:cs typeface="Tahoma"/>
              </a:rPr>
              <a:t>21</a:t>
            </a:r>
            <a:r>
              <a:rPr lang="fr-FR" altLang="fr-FR" sz="1800">
                <a:solidFill>
                  <a:srgbClr val="FF0000"/>
                </a:solidFill>
                <a:latin typeface="Tahoma"/>
                <a:ea typeface="ＭＳ Ｐゴシック"/>
                <a:cs typeface="Tahoma"/>
              </a:rPr>
              <a:t> </a:t>
            </a:r>
            <a:r>
              <a:rPr lang="fr-FR" altLang="fr-FR" sz="1800">
                <a:latin typeface="Tahoma"/>
                <a:ea typeface="ＭＳ Ｐゴシック"/>
                <a:cs typeface="Tahoma"/>
              </a:rPr>
              <a:t>: Entrainement du réseau avec une courbe simple et pas d'équation particulière  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4F85CE60-0314-C2F6-577E-7F937F76E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59" y="930909"/>
            <a:ext cx="8432091" cy="2051399"/>
          </a:xfrm>
        </p:spPr>
        <p:txBody>
          <a:bodyPr/>
          <a:lstStyle/>
          <a:p>
            <a:r>
              <a:rPr lang="fr-FR" b="0">
                <a:ea typeface="ＭＳ Ｐゴシック"/>
              </a:rPr>
              <a:t>But : étendre la fusion à tout le bassin avec l'aide de la physique</a:t>
            </a:r>
            <a:endParaRPr lang="fr-FR" b="0"/>
          </a:p>
          <a:p>
            <a:endParaRPr lang="fr-FR" b="0"/>
          </a:p>
          <a:p>
            <a:r>
              <a:rPr lang="fr-FR" b="0">
                <a:ea typeface="ＭＳ Ｐゴシック"/>
                <a:sym typeface="Wingdings" panose="05000000000000000000" pitchFamily="2" charset="2"/>
              </a:rPr>
              <a:t></a:t>
            </a:r>
            <a:r>
              <a:rPr lang="fr-FR" b="0">
                <a:ea typeface="ＭＳ Ｐゴシック"/>
              </a:rPr>
              <a:t> en conditions limites </a:t>
            </a:r>
            <a:endParaRPr lang="fr-FR" b="0"/>
          </a:p>
          <a:p>
            <a:r>
              <a:rPr lang="fr-FR" b="0">
                <a:ea typeface="ＭＳ Ｐゴシック"/>
              </a:rPr>
              <a:t>fusion avec MFNN, interpolation</a:t>
            </a:r>
            <a:endParaRPr lang="fr-FR" b="0"/>
          </a:p>
          <a:p>
            <a:r>
              <a:rPr lang="fr-FR" b="0">
                <a:ea typeface="ＭＳ Ｐゴシック"/>
                <a:sym typeface="Wingdings" panose="05000000000000000000" pitchFamily="2" charset="2"/>
              </a:rPr>
              <a:t></a:t>
            </a:r>
            <a:r>
              <a:rPr lang="fr-FR" b="0">
                <a:ea typeface="ＭＳ Ｐゴシック"/>
              </a:rPr>
              <a:t> équations de la physique</a:t>
            </a:r>
            <a:endParaRPr lang="fr-FR" b="0"/>
          </a:p>
          <a:p>
            <a:endParaRPr lang="fr-FR"/>
          </a:p>
          <a:p>
            <a:endParaRPr lang="fr-FR"/>
          </a:p>
        </p:txBody>
      </p:sp>
      <p:pic>
        <p:nvPicPr>
          <p:cNvPr id="9" name="Image 4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1A8ECFA6-BAE5-EEC1-BB18-BB4526B9DF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966" b="-159"/>
          <a:stretch/>
        </p:blipFill>
        <p:spPr>
          <a:xfrm>
            <a:off x="4390279" y="1499492"/>
            <a:ext cx="4205141" cy="358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36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1DAD9B-77C5-A198-3919-12B18FB0C6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3BE536-179D-459C-A3AC-B1C4A7299907}" type="slidenum">
              <a:rPr lang="fr-FR"/>
              <a:pPr>
                <a:defRPr/>
              </a:pPr>
              <a:t>19</a:t>
            </a:fld>
            <a:endParaRPr lang="fr-FR"/>
          </a:p>
        </p:txBody>
      </p:sp>
      <p:pic>
        <p:nvPicPr>
          <p:cNvPr id="11" name="Image 11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6BD3854B-731B-8EE4-0A94-D95FDA5037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589" y="1425349"/>
            <a:ext cx="4037947" cy="303336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">
                <a:extLst>
                  <a:ext uri="{FF2B5EF4-FFF2-40B4-BE49-F238E27FC236}">
                    <a16:creationId xmlns:a16="http://schemas.microsoft.com/office/drawing/2014/main" id="{AF34872F-2ED8-4C4B-1E73-5D358947FF30}"/>
                  </a:ext>
                </a:extLst>
              </p:cNvPr>
              <p:cNvSpPr txBox="1"/>
              <p:nvPr/>
            </p:nvSpPr>
            <p:spPr>
              <a:xfrm>
                <a:off x="1999755" y="5165144"/>
                <a:ext cx="4810866" cy="646331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000" kern="1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000" kern="1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000" kern="1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000" kern="1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000" kern="1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sz="3000" kern="1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sz="3000" kern="1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sz="3000" kern="1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sz="3000" kern="1200">
                    <a:solidFill>
                      <a:schemeClr val="tx1"/>
                    </a:solidFill>
                    <a:latin typeface="Tahoma" panose="020B060403050404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fr-FR" sz="1800" b="0" i="1" smtClean="0">
                        <a:latin typeface="Cambria Math" panose="02040503050406030204" pitchFamily="18" charset="0"/>
                        <a:ea typeface="ＭＳ Ｐゴシック"/>
                        <a:cs typeface="Tahoma"/>
                      </a:rPr>
                      <m:t>𝑒</m:t>
                    </m:r>
                    <m:r>
                      <a:rPr lang="fr-FR" sz="1800" b="0" i="1" smtClean="0">
                        <a:latin typeface="Cambria Math" panose="02040503050406030204" pitchFamily="18" charset="0"/>
                        <a:ea typeface="ＭＳ Ｐゴシック"/>
                        <a:cs typeface="Tahoma"/>
                      </a:rPr>
                      <m:t>=</m:t>
                    </m:r>
                    <m:sSup>
                      <m:sSupPr>
                        <m:ctrlPr>
                          <a:rPr lang="fr-FR" sz="1800" b="0" i="1" smtClean="0">
                            <a:latin typeface="Cambria Math" panose="02040503050406030204" pitchFamily="18" charset="0"/>
                            <a:ea typeface="ＭＳ Ｐゴシック"/>
                            <a:cs typeface="Tahoma"/>
                          </a:rPr>
                        </m:ctrlPr>
                      </m:sSupPr>
                      <m:e>
                        <m:r>
                          <a:rPr lang="fr-FR" sz="1800" b="0" i="1" smtClean="0">
                            <a:latin typeface="Cambria Math" panose="02040503050406030204" pitchFamily="18" charset="0"/>
                            <a:ea typeface="ＭＳ Ｐゴシック"/>
                            <a:cs typeface="Tahoma"/>
                          </a:rPr>
                          <m:t>10</m:t>
                        </m:r>
                      </m:e>
                      <m:sup>
                        <m:r>
                          <a:rPr lang="fr-FR" sz="1800" b="0" i="1" smtClean="0">
                            <a:latin typeface="Cambria Math" panose="02040503050406030204" pitchFamily="18" charset="0"/>
                            <a:ea typeface="ＭＳ Ｐゴシック"/>
                            <a:cs typeface="Tahoma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sz="1800">
                    <a:latin typeface="Tahoma"/>
                    <a:ea typeface="ＭＳ Ｐゴシック"/>
                    <a:cs typeface="Tahoma"/>
                  </a:rPr>
                  <a:t> avec les équations de Navier Stokes </a:t>
                </a:r>
                <a:r>
                  <a:rPr lang="fr-FR" sz="1800">
                    <a:latin typeface="Tahoma"/>
                    <a:ea typeface="ＭＳ Ｐゴシック"/>
                    <a:cs typeface="Tahoma"/>
                    <a:sym typeface="Wingdings" panose="05000000000000000000" pitchFamily="2" charset="2"/>
                  </a:rPr>
                  <a:t></a:t>
                </a:r>
                <a:r>
                  <a:rPr lang="fr-FR" sz="1800">
                    <a:latin typeface="Tahoma"/>
                    <a:ea typeface="ＭＳ Ｐゴシック"/>
                    <a:cs typeface="Tahoma"/>
                  </a:rPr>
                  <a:t> la courbe de côté n'est pas très vérifiée</a:t>
                </a:r>
              </a:p>
            </p:txBody>
          </p:sp>
        </mc:Choice>
        <mc:Fallback xmlns="">
          <p:sp>
            <p:nvSpPr>
              <p:cNvPr id="14" name="ZoneTexte 1">
                <a:extLst>
                  <a:ext uri="{FF2B5EF4-FFF2-40B4-BE49-F238E27FC236}">
                    <a16:creationId xmlns:a16="http://schemas.microsoft.com/office/drawing/2014/main" id="{AF34872F-2ED8-4C4B-1E73-5D358947F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755" y="5165144"/>
                <a:ext cx="4810866" cy="646331"/>
              </a:xfrm>
              <a:prstGeom prst="rect">
                <a:avLst/>
              </a:prstGeom>
              <a:blipFill>
                <a:blip r:embed="rId3"/>
                <a:stretch>
                  <a:fillRect l="-1014" t="-4717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Image 16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A2F42E28-AF73-EF18-68D7-8DACF2F1C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754" y="1485985"/>
            <a:ext cx="4097139" cy="3038514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5045921D-2607-C0B4-AD41-632B88D71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722" y="0"/>
            <a:ext cx="8636000" cy="504825"/>
          </a:xfrm>
        </p:spPr>
        <p:txBody>
          <a:bodyPr/>
          <a:lstStyle/>
          <a:p>
            <a:r>
              <a:rPr lang="fr-FR">
                <a:ea typeface="ＭＳ Ｐゴシック"/>
                <a:cs typeface="Helvetica"/>
              </a:rPr>
              <a:t>Etude du réseau </a:t>
            </a:r>
            <a:r>
              <a:rPr lang="fr-FR" err="1">
                <a:ea typeface="ＭＳ Ｐゴシック"/>
                <a:cs typeface="Helvetica"/>
              </a:rPr>
              <a:t>Physics</a:t>
            </a:r>
            <a:r>
              <a:rPr lang="fr-FR">
                <a:ea typeface="ＭＳ Ｐゴシック"/>
                <a:cs typeface="Helvetica"/>
              </a:rPr>
              <a:t> </a:t>
            </a:r>
            <a:r>
              <a:rPr lang="fr-FR" err="1">
                <a:ea typeface="ＭＳ Ｐゴシック"/>
                <a:cs typeface="Helvetica"/>
              </a:rPr>
              <a:t>Informed</a:t>
            </a:r>
            <a:r>
              <a:rPr lang="fr-FR">
                <a:ea typeface="ＭＳ Ｐゴシック"/>
                <a:cs typeface="Helvetica"/>
              </a:rPr>
              <a:t> </a:t>
            </a:r>
            <a:endParaRPr lang="fr-FR" b="0">
              <a:ea typeface="ＭＳ Ｐゴシック"/>
              <a:cs typeface="+mj-lt"/>
            </a:endParaRPr>
          </a:p>
        </p:txBody>
      </p:sp>
      <p:sp>
        <p:nvSpPr>
          <p:cNvPr id="2" name="ZoneTexte 11">
            <a:extLst>
              <a:ext uri="{FF2B5EF4-FFF2-40B4-BE49-F238E27FC236}">
                <a16:creationId xmlns:a16="http://schemas.microsoft.com/office/drawing/2014/main" id="{628245CB-8FAC-8C4A-A581-7671E4548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3897" y="4481960"/>
            <a:ext cx="61895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fr-FR" altLang="fr-FR" sz="1800">
                <a:latin typeface="Tahoma"/>
                <a:ea typeface="ＭＳ Ｐゴシック"/>
                <a:cs typeface="Tahoma"/>
              </a:rPr>
              <a:t>Figure </a:t>
            </a:r>
            <a:r>
              <a:rPr lang="fr-FR" altLang="fr-FR" sz="1800">
                <a:solidFill>
                  <a:srgbClr val="000000"/>
                </a:solidFill>
                <a:latin typeface="Tahoma"/>
                <a:ea typeface="ＭＳ Ｐゴシック"/>
                <a:cs typeface="Tahoma"/>
              </a:rPr>
              <a:t>22</a:t>
            </a:r>
            <a:r>
              <a:rPr lang="fr-FR" altLang="fr-FR" sz="1800">
                <a:solidFill>
                  <a:srgbClr val="FF0000"/>
                </a:solidFill>
                <a:latin typeface="Tahoma"/>
                <a:ea typeface="ＭＳ Ｐゴシック"/>
                <a:cs typeface="Tahoma"/>
              </a:rPr>
              <a:t> </a:t>
            </a:r>
            <a:r>
              <a:rPr lang="fr-FR" altLang="fr-FR" sz="1800">
                <a:latin typeface="Tahoma"/>
                <a:ea typeface="ＭＳ Ｐゴシック"/>
                <a:cs typeface="Tahoma"/>
              </a:rPr>
              <a:t>: Prédiction de la courbe de pression avec PINN  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37108D5-174B-AAD3-398A-66896D3EFCC1}"/>
              </a:ext>
            </a:extLst>
          </p:cNvPr>
          <p:cNvSpPr txBox="1"/>
          <p:nvPr/>
        </p:nvSpPr>
        <p:spPr>
          <a:xfrm>
            <a:off x="1233244" y="834980"/>
            <a:ext cx="702351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>
                <a:latin typeface="Tahoma"/>
                <a:ea typeface="ＭＳ Ｐゴシック"/>
                <a:cs typeface="Tahoma"/>
              </a:rPr>
              <a:t>Ajout de Navier Stokes avec une sphère en mouvement</a:t>
            </a:r>
            <a:endParaRPr lang="fr-FR" sz="2000"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876901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re 1">
            <a:extLst>
              <a:ext uri="{FF2B5EF4-FFF2-40B4-BE49-F238E27FC236}">
                <a16:creationId xmlns:a16="http://schemas.microsoft.com/office/drawing/2014/main" id="{820A4651-6F74-8A7D-88DB-471439D702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>
                <a:ea typeface="ＭＳ Ｐゴシック" panose="020B0600070205080204" pitchFamily="34" charset="-128"/>
              </a:rPr>
              <a:t>Sommaire</a:t>
            </a:r>
          </a:p>
        </p:txBody>
      </p:sp>
      <p:sp>
        <p:nvSpPr>
          <p:cNvPr id="6147" name="Espace réservé du contenu 2">
            <a:extLst>
              <a:ext uri="{FF2B5EF4-FFF2-40B4-BE49-F238E27FC236}">
                <a16:creationId xmlns:a16="http://schemas.microsoft.com/office/drawing/2014/main" id="{C2656B8E-FE77-F559-E3BE-D8B07037EBE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11200" y="1733729"/>
            <a:ext cx="8432800" cy="2759433"/>
          </a:xfrm>
        </p:spPr>
        <p:txBody>
          <a:bodyPr/>
          <a:lstStyle/>
          <a:p>
            <a:r>
              <a:rPr lang="fr-FR" altLang="fr-FR">
                <a:ea typeface="ＭＳ Ｐゴシック"/>
              </a:rPr>
              <a:t>I/ Présentation du projet de recherche</a:t>
            </a:r>
          </a:p>
          <a:p>
            <a:endParaRPr lang="fr-FR" altLang="fr-FR">
              <a:ea typeface="ＭＳ Ｐゴシック" panose="020B0600070205080204" pitchFamily="34" charset="-128"/>
            </a:endParaRPr>
          </a:p>
          <a:p>
            <a:r>
              <a:rPr lang="fr-FR" altLang="fr-FR">
                <a:ea typeface="ＭＳ Ｐゴシック" panose="020B0600070205080204" pitchFamily="34" charset="-128"/>
              </a:rPr>
              <a:t>II/ Prise en main des réseaux de neurones</a:t>
            </a:r>
          </a:p>
          <a:p>
            <a:endParaRPr lang="fr-FR" altLang="fr-FR">
              <a:ea typeface="ＭＳ Ｐゴシック" panose="020B0600070205080204" pitchFamily="34" charset="-128"/>
            </a:endParaRPr>
          </a:p>
          <a:p>
            <a:r>
              <a:rPr lang="fr-FR" altLang="fr-FR">
                <a:ea typeface="ＭＳ Ｐゴシック" panose="020B0600070205080204" pitchFamily="34" charset="-128"/>
              </a:rPr>
              <a:t>III/ Résultats et essais sur les données réelles</a:t>
            </a:r>
          </a:p>
          <a:p>
            <a:endParaRPr lang="fr-FR" altLang="fr-FR">
              <a:ea typeface="ＭＳ Ｐゴシック" panose="020B0600070205080204" pitchFamily="34" charset="-128"/>
            </a:endParaRPr>
          </a:p>
          <a:p>
            <a:r>
              <a:rPr lang="fr-FR" altLang="fr-FR">
                <a:ea typeface="ＭＳ Ｐゴシック"/>
              </a:rPr>
              <a:t>IV / Conclusion</a:t>
            </a:r>
            <a:endParaRPr lang="fr-FR" altLang="fr-FR">
              <a:ea typeface="ＭＳ Ｐゴシック" panose="020B0600070205080204" pitchFamily="34" charset="-128"/>
            </a:endParaRPr>
          </a:p>
        </p:txBody>
      </p:sp>
      <p:sp>
        <p:nvSpPr>
          <p:cNvPr id="6148" name="Espace réservé du numéro de diapositive 3">
            <a:extLst>
              <a:ext uri="{FF2B5EF4-FFF2-40B4-BE49-F238E27FC236}">
                <a16:creationId xmlns:a16="http://schemas.microsoft.com/office/drawing/2014/main" id="{F51663FB-A8A0-2FE7-38DA-27FD6289122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rgbClr val="98BF0C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Century Gothic" panose="020B0502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 b="1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0F4271A-FCE3-4A22-B12A-AAC1E2818E0D}" type="slidenum">
              <a:rPr lang="fr-FR" altLang="fr-FR" sz="1600" b="0" smtClean="0">
                <a:solidFill>
                  <a:schemeClr val="tx1"/>
                </a:solidFill>
                <a:latin typeface="Tahoma" panose="020B0604030504040204" pitchFamily="34" charset="0"/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fr-FR" altLang="fr-FR" sz="1600" b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792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03AF2EE-4F5E-2082-D391-E37BA495F1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3BE536-179D-459C-A3AC-B1C4A7299907}" type="slidenum">
              <a:rPr lang="fr-FR"/>
              <a:pPr>
                <a:defRPr/>
              </a:pPr>
              <a:t>20</a:t>
            </a:fld>
            <a:endParaRPr lang="fr-FR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AB98005A-38FB-7883-1086-35ED54490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832" y="0"/>
            <a:ext cx="8636000" cy="504825"/>
          </a:xfrm>
        </p:spPr>
        <p:txBody>
          <a:bodyPr/>
          <a:lstStyle/>
          <a:p>
            <a:r>
              <a:rPr lang="fr-FR">
                <a:ea typeface="ＭＳ Ｐゴシック"/>
                <a:cs typeface="Helvetica"/>
              </a:rPr>
              <a:t>Etude du réseau </a:t>
            </a:r>
            <a:r>
              <a:rPr lang="fr-FR" err="1">
                <a:ea typeface="ＭＳ Ｐゴシック"/>
                <a:cs typeface="Helvetica"/>
              </a:rPr>
              <a:t>Physics</a:t>
            </a:r>
            <a:r>
              <a:rPr lang="fr-FR">
                <a:ea typeface="ＭＳ Ｐゴシック"/>
                <a:cs typeface="Helvetica"/>
              </a:rPr>
              <a:t> </a:t>
            </a:r>
            <a:r>
              <a:rPr lang="fr-FR" err="1">
                <a:ea typeface="ＭＳ Ｐゴシック"/>
                <a:cs typeface="Helvetica"/>
              </a:rPr>
              <a:t>Informed</a:t>
            </a:r>
            <a:r>
              <a:rPr lang="fr-FR">
                <a:ea typeface="ＭＳ Ｐゴシック"/>
                <a:cs typeface="Helvetica"/>
              </a:rPr>
              <a:t> </a:t>
            </a:r>
            <a:endParaRPr lang="fr-FR" b="0">
              <a:ea typeface="ＭＳ Ｐゴシック"/>
              <a:cs typeface="+mj-lt"/>
            </a:endParaRPr>
          </a:p>
        </p:txBody>
      </p:sp>
      <p:sp>
        <p:nvSpPr>
          <p:cNvPr id="3" name="ZoneTexte 11">
            <a:extLst>
              <a:ext uri="{FF2B5EF4-FFF2-40B4-BE49-F238E27FC236}">
                <a16:creationId xmlns:a16="http://schemas.microsoft.com/office/drawing/2014/main" id="{E48F7396-15AA-7260-64C9-2BEAD8DBC6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4666" y="5234995"/>
            <a:ext cx="480354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fr-FR" altLang="fr-FR" sz="1800">
                <a:latin typeface="Tahoma"/>
                <a:ea typeface="ＭＳ Ｐゴシック"/>
                <a:cs typeface="Tahoma"/>
              </a:rPr>
              <a:t>Figure </a:t>
            </a:r>
            <a:r>
              <a:rPr lang="fr-FR" altLang="fr-FR" sz="1800">
                <a:solidFill>
                  <a:srgbClr val="000000"/>
                </a:solidFill>
                <a:latin typeface="Tahoma"/>
                <a:ea typeface="ＭＳ Ｐゴシック"/>
                <a:cs typeface="Tahoma"/>
              </a:rPr>
              <a:t>23</a:t>
            </a:r>
            <a:r>
              <a:rPr lang="fr-FR" altLang="fr-FR" sz="1800">
                <a:solidFill>
                  <a:srgbClr val="FF0000"/>
                </a:solidFill>
                <a:latin typeface="Tahoma"/>
                <a:ea typeface="ＭＳ Ｐゴシック"/>
                <a:cs typeface="Tahoma"/>
              </a:rPr>
              <a:t> </a:t>
            </a:r>
            <a:r>
              <a:rPr lang="fr-FR" altLang="fr-FR" sz="1800">
                <a:latin typeface="Tahoma"/>
                <a:ea typeface="ＭＳ Ｐゴシック"/>
                <a:cs typeface="Tahoma"/>
              </a:rPr>
              <a:t>: Prédiction de la courbe de pression avec PINN sans condition de bord  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B78B28C-3DBB-002B-0769-749D278D602E}"/>
              </a:ext>
            </a:extLst>
          </p:cNvPr>
          <p:cNvSpPr txBox="1"/>
          <p:nvPr/>
        </p:nvSpPr>
        <p:spPr>
          <a:xfrm>
            <a:off x="96554" y="1717109"/>
            <a:ext cx="377085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>
                <a:latin typeface="Tahoma"/>
                <a:ea typeface="ＭＳ Ｐゴシック"/>
                <a:cs typeface="Tahoma"/>
              </a:rPr>
              <a:t>Dans un premier temps : sans la dimension temporelle, sans prendre en compte la CL </a:t>
            </a:r>
          </a:p>
          <a:p>
            <a:endParaRPr lang="fr-FR" sz="2000">
              <a:latin typeface="Tahoma"/>
              <a:ea typeface="ＭＳ Ｐゴシック"/>
              <a:cs typeface="Tahoma"/>
            </a:endParaRPr>
          </a:p>
          <a:p>
            <a:r>
              <a:rPr lang="fr-FR" sz="2000">
                <a:latin typeface="Tahoma"/>
                <a:ea typeface="ＭＳ Ｐゴシック"/>
                <a:cs typeface="Tahoma"/>
                <a:sym typeface="Wingdings" panose="05000000000000000000" pitchFamily="2" charset="2"/>
              </a:rPr>
              <a:t></a:t>
            </a:r>
            <a:r>
              <a:rPr lang="fr-FR" sz="2000">
                <a:latin typeface="Tahoma"/>
                <a:ea typeface="ＭＳ Ｐゴシック"/>
                <a:cs typeface="Tahoma"/>
              </a:rPr>
              <a:t> vérifier Navier-Stokes</a:t>
            </a:r>
          </a:p>
          <a:p>
            <a:r>
              <a:rPr lang="fr-FR" sz="2000">
                <a:latin typeface="Tahoma"/>
                <a:ea typeface="ＭＳ Ｐゴシック"/>
                <a:cs typeface="Tahoma"/>
                <a:sym typeface="Wingdings" panose="05000000000000000000" pitchFamily="2" charset="2"/>
              </a:rPr>
              <a:t></a:t>
            </a:r>
            <a:r>
              <a:rPr lang="fr-FR" sz="2000">
                <a:latin typeface="Tahoma"/>
                <a:ea typeface="ＭＳ Ｐゴシック"/>
                <a:cs typeface="Tahoma"/>
              </a:rPr>
              <a:t> carte de la pression</a:t>
            </a:r>
            <a:endParaRPr lang="fr-FR" sz="2000">
              <a:cs typeface="Tahoma"/>
            </a:endParaRPr>
          </a:p>
        </p:txBody>
      </p:sp>
      <p:pic>
        <p:nvPicPr>
          <p:cNvPr id="13" name="Image 13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D3CDF9C7-E1B1-B921-26B5-17F5315B0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684" y="1119795"/>
            <a:ext cx="5290955" cy="397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269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6A31EC-B3D3-8B12-621C-F7E830BE2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ＭＳ Ｐゴシック"/>
              </a:rPr>
              <a:t>Etude du réseau </a:t>
            </a:r>
            <a:r>
              <a:rPr lang="fr-FR" err="1">
                <a:ea typeface="ＭＳ Ｐゴシック"/>
              </a:rPr>
              <a:t>Physics</a:t>
            </a:r>
            <a:r>
              <a:rPr lang="fr-FR">
                <a:ea typeface="ＭＳ Ｐゴシック"/>
              </a:rPr>
              <a:t> </a:t>
            </a:r>
            <a:r>
              <a:rPr lang="fr-FR" err="1">
                <a:ea typeface="ＭＳ Ｐゴシック"/>
              </a:rPr>
              <a:t>Informed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98A46E0-AB10-2223-5A1F-B7A0A4E1D8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3BE536-179D-459C-A3AC-B1C4A7299907}" type="slidenum">
              <a:rPr lang="fr-FR"/>
              <a:pPr>
                <a:defRPr/>
              </a:pPr>
              <a:t>21</a:t>
            </a:fld>
            <a:endParaRPr lang="fr-FR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91A31F66-0155-429A-4A92-3D594DC79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03" y="750519"/>
            <a:ext cx="3713966" cy="2465538"/>
          </a:xfrm>
          <a:prstGeom prst="rect">
            <a:avLst/>
          </a:prstGeom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A8F197C7-4D0C-4742-F851-6C989E005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468" y="740080"/>
            <a:ext cx="3713967" cy="2475978"/>
          </a:xfrm>
          <a:prstGeom prst="rect">
            <a:avLst/>
          </a:prstGeom>
        </p:spPr>
      </p:pic>
      <p:pic>
        <p:nvPicPr>
          <p:cNvPr id="7" name="Image 7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32AAF6D5-A679-2EFB-FA15-778C54958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03" y="3433175"/>
            <a:ext cx="3713967" cy="247597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F740D30-133F-FF0B-46BE-70785D234745}"/>
              </a:ext>
            </a:extLst>
          </p:cNvPr>
          <p:cNvSpPr txBox="1"/>
          <p:nvPr/>
        </p:nvSpPr>
        <p:spPr>
          <a:xfrm>
            <a:off x="5016934" y="3970161"/>
            <a:ext cx="3275034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>
                <a:latin typeface="Tahoma"/>
                <a:ea typeface="ＭＳ Ｐゴシック"/>
                <a:cs typeface="Tahoma"/>
              </a:rPr>
              <a:t>Simulation : 1 frame = 1 instant temporel</a:t>
            </a:r>
          </a:p>
          <a:p>
            <a:r>
              <a:rPr lang="fr-FR" sz="2000">
                <a:latin typeface="Tahoma"/>
                <a:ea typeface="ＭＳ Ｐゴシック"/>
                <a:cs typeface="Tahoma"/>
                <a:sym typeface="Wingdings" panose="05000000000000000000" pitchFamily="2" charset="2"/>
              </a:rPr>
              <a:t></a:t>
            </a:r>
            <a:r>
              <a:rPr lang="fr-FR" sz="2000">
                <a:latin typeface="Tahoma"/>
                <a:ea typeface="ＭＳ Ｐゴシック"/>
                <a:cs typeface="Tahoma"/>
              </a:rPr>
              <a:t> entrainement du réseau</a:t>
            </a:r>
          </a:p>
          <a:p>
            <a:endParaRPr lang="fr-FR" sz="2000">
              <a:cs typeface="Tahoma"/>
            </a:endParaRPr>
          </a:p>
          <a:p>
            <a:r>
              <a:rPr lang="fr-FR" sz="2000">
                <a:latin typeface="Tahoma"/>
                <a:ea typeface="ＭＳ Ｐゴシック"/>
                <a:cs typeface="Tahoma"/>
              </a:rPr>
              <a:t>Deux options pour passer en temporel</a:t>
            </a:r>
            <a:endParaRPr lang="fr-FR" sz="2000">
              <a:cs typeface="Tahoma"/>
            </a:endParaRPr>
          </a:p>
        </p:txBody>
      </p:sp>
      <p:sp>
        <p:nvSpPr>
          <p:cNvPr id="3" name="ZoneTexte 11">
            <a:extLst>
              <a:ext uri="{FF2B5EF4-FFF2-40B4-BE49-F238E27FC236}">
                <a16:creationId xmlns:a16="http://schemas.microsoft.com/office/drawing/2014/main" id="{7A869CEF-57FC-1F64-0FBA-D7E4264C03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4189" y="3210624"/>
            <a:ext cx="437979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fr-FR" altLang="fr-FR" sz="1800">
                <a:latin typeface="Tahoma"/>
                <a:ea typeface="ＭＳ Ｐゴシック"/>
                <a:cs typeface="Tahoma"/>
              </a:rPr>
              <a:t>Figure 24 : Simulation de la pression pour la propagation d’un poisson</a:t>
            </a:r>
          </a:p>
        </p:txBody>
      </p:sp>
    </p:spTree>
    <p:extLst>
      <p:ext uri="{BB962C8B-B14F-4D97-AF65-F5344CB8AC3E}">
        <p14:creationId xmlns:p14="http://schemas.microsoft.com/office/powerpoint/2010/main" val="4145749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re 1">
            <a:extLst>
              <a:ext uri="{FF2B5EF4-FFF2-40B4-BE49-F238E27FC236}">
                <a16:creationId xmlns:a16="http://schemas.microsoft.com/office/drawing/2014/main" id="{7FF80292-055A-93C8-F351-C02970EE50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7650" y="-1184"/>
            <a:ext cx="8900425" cy="521884"/>
          </a:xfrm>
        </p:spPr>
        <p:txBody>
          <a:bodyPr/>
          <a:lstStyle/>
          <a:p>
            <a:r>
              <a:rPr lang="fr-FR" altLang="fr-FR">
                <a:ea typeface="ＭＳ Ｐゴシック"/>
              </a:rPr>
              <a:t>Etude de la relation temporelle </a:t>
            </a:r>
            <a:endParaRPr lang="fr-FR" altLang="fr-FR">
              <a:ea typeface="ＭＳ Ｐゴシック" panose="020B0600070205080204" pitchFamily="34" charset="-128"/>
            </a:endParaRPr>
          </a:p>
        </p:txBody>
      </p:sp>
      <p:sp>
        <p:nvSpPr>
          <p:cNvPr id="19460" name="Espace réservé du numéro de diapositive 3">
            <a:extLst>
              <a:ext uri="{FF2B5EF4-FFF2-40B4-BE49-F238E27FC236}">
                <a16:creationId xmlns:a16="http://schemas.microsoft.com/office/drawing/2014/main" id="{A0A78176-183A-FC51-50E6-81F12F6321E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rgbClr val="98BF0C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Century Gothic" panose="020B0502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 b="1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A853E54-9FCB-49C3-BFCE-52DCEB2D8210}" type="slidenum">
              <a:rPr lang="fr-FR" altLang="fr-FR" sz="1600" b="0" smtClean="0">
                <a:solidFill>
                  <a:schemeClr val="tx1"/>
                </a:solidFill>
                <a:latin typeface="Tahoma" panose="020B0604030504040204" pitchFamily="34" charset="0"/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fr-FR" altLang="fr-FR" sz="1600" b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pic>
        <p:nvPicPr>
          <p:cNvPr id="5" name="Image 4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561F3520-61EF-9A07-4CEC-A6877EF29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756" y="1263396"/>
            <a:ext cx="6999632" cy="4033717"/>
          </a:xfrm>
          <a:prstGeom prst="rect">
            <a:avLst/>
          </a:prstGeom>
        </p:spPr>
      </p:pic>
      <p:sp>
        <p:nvSpPr>
          <p:cNvPr id="2" name="ZoneTexte 2">
            <a:extLst>
              <a:ext uri="{FF2B5EF4-FFF2-40B4-BE49-F238E27FC236}">
                <a16:creationId xmlns:a16="http://schemas.microsoft.com/office/drawing/2014/main" id="{5DCD4566-BCDC-8DEE-AA83-67990231D20D}"/>
              </a:ext>
            </a:extLst>
          </p:cNvPr>
          <p:cNvSpPr txBox="1"/>
          <p:nvPr/>
        </p:nvSpPr>
        <p:spPr>
          <a:xfrm>
            <a:off x="1385588" y="5297113"/>
            <a:ext cx="6381896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2000">
                <a:latin typeface="Tahoma"/>
                <a:ea typeface="ＭＳ Ｐゴシック"/>
                <a:cs typeface="Tahoma"/>
              </a:rPr>
              <a:t>Figure </a:t>
            </a:r>
            <a:r>
              <a:rPr lang="fr-FR" sz="2000">
                <a:solidFill>
                  <a:srgbClr val="000000"/>
                </a:solidFill>
                <a:latin typeface="Tahoma"/>
                <a:ea typeface="ＭＳ Ｐゴシック"/>
                <a:cs typeface="Tahoma"/>
              </a:rPr>
              <a:t>25</a:t>
            </a:r>
            <a:r>
              <a:rPr lang="fr-FR" sz="2000">
                <a:solidFill>
                  <a:srgbClr val="FF0000"/>
                </a:solidFill>
                <a:latin typeface="Tahoma"/>
                <a:ea typeface="ＭＳ Ｐゴシック"/>
                <a:cs typeface="Tahoma"/>
              </a:rPr>
              <a:t> </a:t>
            </a:r>
            <a:r>
              <a:rPr lang="fr-FR" sz="2000">
                <a:latin typeface="Tahoma"/>
                <a:ea typeface="ＭＳ Ｐゴシック"/>
                <a:cs typeface="Tahoma"/>
              </a:rPr>
              <a:t>: Structure du réseau avec relation temporelle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re 1">
            <a:extLst>
              <a:ext uri="{FF2B5EF4-FFF2-40B4-BE49-F238E27FC236}">
                <a16:creationId xmlns:a16="http://schemas.microsoft.com/office/drawing/2014/main" id="{80458B25-3FB8-107C-DE5C-8B8F596563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>
                <a:ea typeface="ＭＳ Ｐゴシック"/>
              </a:rPr>
              <a:t>Conclusion</a:t>
            </a:r>
            <a:endParaRPr lang="en-US">
              <a:ea typeface="ＭＳ Ｐゴシック"/>
            </a:endParaRPr>
          </a:p>
        </p:txBody>
      </p:sp>
      <p:sp>
        <p:nvSpPr>
          <p:cNvPr id="20483" name="Espace réservé du contenu 2">
            <a:extLst>
              <a:ext uri="{FF2B5EF4-FFF2-40B4-BE49-F238E27FC236}">
                <a16:creationId xmlns:a16="http://schemas.microsoft.com/office/drawing/2014/main" id="{8FA10512-44C3-1D46-AF21-1E1A504CAF3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55600" y="1083427"/>
            <a:ext cx="8432800" cy="2987128"/>
          </a:xfrm>
        </p:spPr>
        <p:txBody>
          <a:bodyPr/>
          <a:lstStyle/>
          <a:p>
            <a:pPr algn="just"/>
            <a:r>
              <a:rPr lang="fr-FR" altLang="fr-FR">
                <a:ea typeface="ＭＳ Ｐゴシック"/>
              </a:rPr>
              <a:t>Chaque partie étudiée séparément</a:t>
            </a:r>
          </a:p>
          <a:p>
            <a:pPr algn="just"/>
            <a:endParaRPr lang="fr-FR" altLang="fr-FR">
              <a:ea typeface="ＭＳ Ｐゴシック" panose="020B0600070205080204" pitchFamily="34" charset="-128"/>
            </a:endParaRPr>
          </a:p>
          <a:p>
            <a:pPr algn="just"/>
            <a:r>
              <a:rPr lang="fr-FR" altLang="fr-FR">
                <a:ea typeface="ＭＳ Ｐゴシック"/>
              </a:rPr>
              <a:t>MFNN pas assez satisfaisant, trouver les CL pour le PINN</a:t>
            </a:r>
          </a:p>
          <a:p>
            <a:pPr algn="just"/>
            <a:endParaRPr lang="fr-FR" altLang="fr-FR">
              <a:ea typeface="ＭＳ Ｐゴシック" panose="020B0600070205080204" pitchFamily="34" charset="-128"/>
            </a:endParaRPr>
          </a:p>
          <a:p>
            <a:pPr algn="just"/>
            <a:r>
              <a:rPr lang="fr-FR" altLang="fr-FR">
                <a:ea typeface="ＭＳ Ｐゴシック"/>
              </a:rPr>
              <a:t>PINN : carte selon la physique, à comparer avec les données de la simulation</a:t>
            </a:r>
            <a:endParaRPr lang="fr-FR" altLang="fr-FR">
              <a:ea typeface="ＭＳ Ｐゴシック" panose="020B0600070205080204" pitchFamily="34" charset="-128"/>
            </a:endParaRPr>
          </a:p>
          <a:p>
            <a:pPr algn="just"/>
            <a:endParaRPr lang="fr-FR" altLang="fr-FR">
              <a:ea typeface="ＭＳ Ｐゴシック"/>
            </a:endParaRPr>
          </a:p>
          <a:p>
            <a:pPr algn="just"/>
            <a:r>
              <a:rPr lang="fr-FR" altLang="fr-FR">
                <a:solidFill>
                  <a:srgbClr val="000000"/>
                </a:solidFill>
                <a:ea typeface="ＭＳ Ｐゴシック"/>
              </a:rPr>
              <a:t>Dimension temporelle, 2 solutions</a:t>
            </a:r>
          </a:p>
          <a:p>
            <a:pPr algn="just"/>
            <a:endParaRPr lang="fr-FR" altLang="fr-FR">
              <a:solidFill>
                <a:srgbClr val="000000"/>
              </a:solidFill>
              <a:ea typeface="ＭＳ Ｐゴシック"/>
            </a:endParaRPr>
          </a:p>
        </p:txBody>
      </p:sp>
      <p:sp>
        <p:nvSpPr>
          <p:cNvPr id="20484" name="Espace réservé du numéro de diapositive 3">
            <a:extLst>
              <a:ext uri="{FF2B5EF4-FFF2-40B4-BE49-F238E27FC236}">
                <a16:creationId xmlns:a16="http://schemas.microsoft.com/office/drawing/2014/main" id="{44733450-0CAE-29B4-7C14-B3B325AF0AA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94495E77-C18C-4B04-B7E6-2D735CAFB640}" type="slidenum">
              <a:rPr lang="fr-FR" altLang="fr-FR" sz="1600" smtClean="0"/>
              <a:pPr/>
              <a:t>23</a:t>
            </a:fld>
            <a:endParaRPr lang="fr-FR" altLang="fr-FR" sz="1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re 1">
            <a:extLst>
              <a:ext uri="{FF2B5EF4-FFF2-40B4-BE49-F238E27FC236}">
                <a16:creationId xmlns:a16="http://schemas.microsoft.com/office/drawing/2014/main" id="{80458B25-3FB8-107C-DE5C-8B8F596563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>
                <a:ea typeface="ＭＳ Ｐゴシック"/>
              </a:rPr>
              <a:t>Conclusion</a:t>
            </a:r>
            <a:endParaRPr lang="en-US">
              <a:ea typeface="ＭＳ Ｐゴシック"/>
            </a:endParaRPr>
          </a:p>
        </p:txBody>
      </p:sp>
      <p:sp>
        <p:nvSpPr>
          <p:cNvPr id="20483" name="Espace réservé du contenu 2">
            <a:extLst>
              <a:ext uri="{FF2B5EF4-FFF2-40B4-BE49-F238E27FC236}">
                <a16:creationId xmlns:a16="http://schemas.microsoft.com/office/drawing/2014/main" id="{8FA10512-44C3-1D46-AF21-1E1A504CAF3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55600" y="1083427"/>
            <a:ext cx="8432800" cy="2987128"/>
          </a:xfrm>
        </p:spPr>
        <p:txBody>
          <a:bodyPr/>
          <a:lstStyle/>
          <a:p>
            <a:pPr algn="just"/>
            <a:r>
              <a:rPr lang="fr-FR" altLang="fr-FR">
                <a:ea typeface="ＭＳ Ｐゴシック"/>
              </a:rPr>
              <a:t>Chaque partie étudiée séparément</a:t>
            </a:r>
          </a:p>
          <a:p>
            <a:pPr algn="just"/>
            <a:endParaRPr lang="fr-FR" altLang="fr-FR">
              <a:ea typeface="ＭＳ Ｐゴシック" panose="020B0600070205080204" pitchFamily="34" charset="-128"/>
            </a:endParaRPr>
          </a:p>
          <a:p>
            <a:pPr algn="just"/>
            <a:r>
              <a:rPr lang="fr-FR" altLang="fr-FR">
                <a:ea typeface="ＭＳ Ｐゴシック"/>
              </a:rPr>
              <a:t>MFNN pas assez satisfaisant, trouver les CL pour le PINN</a:t>
            </a:r>
          </a:p>
          <a:p>
            <a:pPr algn="just"/>
            <a:endParaRPr lang="fr-FR" altLang="fr-FR">
              <a:ea typeface="ＭＳ Ｐゴシック" panose="020B0600070205080204" pitchFamily="34" charset="-128"/>
            </a:endParaRPr>
          </a:p>
          <a:p>
            <a:pPr algn="just"/>
            <a:r>
              <a:rPr lang="fr-FR" altLang="fr-FR">
                <a:ea typeface="ＭＳ Ｐゴシック"/>
              </a:rPr>
              <a:t>PINN : carte selon la physique, à comparer avec les données de la simulation</a:t>
            </a:r>
            <a:endParaRPr lang="fr-FR" altLang="fr-FR">
              <a:ea typeface="ＭＳ Ｐゴシック" panose="020B0600070205080204" pitchFamily="34" charset="-128"/>
            </a:endParaRPr>
          </a:p>
          <a:p>
            <a:pPr algn="just"/>
            <a:endParaRPr lang="fr-FR" altLang="fr-FR">
              <a:ea typeface="ＭＳ Ｐゴシック"/>
            </a:endParaRPr>
          </a:p>
          <a:p>
            <a:pPr algn="just"/>
            <a:r>
              <a:rPr lang="fr-FR" altLang="fr-FR">
                <a:solidFill>
                  <a:srgbClr val="000000"/>
                </a:solidFill>
                <a:ea typeface="ＭＳ Ｐゴシック"/>
              </a:rPr>
              <a:t>Dimension temporelle, 2 solutions</a:t>
            </a:r>
          </a:p>
          <a:p>
            <a:pPr algn="just"/>
            <a:endParaRPr lang="fr-FR" altLang="fr-FR">
              <a:solidFill>
                <a:srgbClr val="000000"/>
              </a:solidFill>
              <a:ea typeface="ＭＳ Ｐゴシック"/>
            </a:endParaRPr>
          </a:p>
        </p:txBody>
      </p:sp>
      <p:sp>
        <p:nvSpPr>
          <p:cNvPr id="20484" name="Espace réservé du numéro de diapositive 3">
            <a:extLst>
              <a:ext uri="{FF2B5EF4-FFF2-40B4-BE49-F238E27FC236}">
                <a16:creationId xmlns:a16="http://schemas.microsoft.com/office/drawing/2014/main" id="{44733450-0CAE-29B4-7C14-B3B325AF0AA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94495E77-C18C-4B04-B7E6-2D735CAFB640}" type="slidenum">
              <a:rPr lang="fr-FR" altLang="fr-FR" sz="1600" smtClean="0"/>
              <a:pPr/>
              <a:t>24</a:t>
            </a:fld>
            <a:endParaRPr lang="fr-FR" altLang="fr-FR" sz="160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53BDFDC-4753-A746-CB75-18E31A9D5F5A}"/>
              </a:ext>
            </a:extLst>
          </p:cNvPr>
          <p:cNvSpPr txBox="1"/>
          <p:nvPr/>
        </p:nvSpPr>
        <p:spPr>
          <a:xfrm>
            <a:off x="1740309" y="4550701"/>
            <a:ext cx="58698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altLang="fr-FR" sz="3200" b="1">
                <a:solidFill>
                  <a:srgbClr val="000000"/>
                </a:solidFill>
                <a:ea typeface="ＭＳ Ｐゴシック"/>
              </a:rPr>
              <a:t>Merci pour votre attention !</a:t>
            </a:r>
          </a:p>
        </p:txBody>
      </p:sp>
    </p:spTree>
    <p:extLst>
      <p:ext uri="{BB962C8B-B14F-4D97-AF65-F5344CB8AC3E}">
        <p14:creationId xmlns:p14="http://schemas.microsoft.com/office/powerpoint/2010/main" val="2049926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re 1">
            <a:extLst>
              <a:ext uri="{FF2B5EF4-FFF2-40B4-BE49-F238E27FC236}">
                <a16:creationId xmlns:a16="http://schemas.microsoft.com/office/drawing/2014/main" id="{61F96B6B-2D8D-6DC2-A326-A31C652720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fr-FR" altLang="fr-FR">
              <a:ea typeface="ＭＳ Ｐゴシック" panose="020B0600070205080204" pitchFamily="34" charset="-128"/>
            </a:endParaRPr>
          </a:p>
        </p:txBody>
      </p:sp>
      <p:sp>
        <p:nvSpPr>
          <p:cNvPr id="5123" name="Espace réservé du contenu 2">
            <a:extLst>
              <a:ext uri="{FF2B5EF4-FFF2-40B4-BE49-F238E27FC236}">
                <a16:creationId xmlns:a16="http://schemas.microsoft.com/office/drawing/2014/main" id="{47B2EA51-F4B3-FCFB-DB61-D45B3A68718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9250" y="1094095"/>
            <a:ext cx="8432800" cy="4514850"/>
          </a:xfrm>
        </p:spPr>
        <p:txBody>
          <a:bodyPr/>
          <a:lstStyle/>
          <a:p>
            <a:pPr algn="ctr"/>
            <a:r>
              <a:rPr lang="fr-FR" altLang="fr-FR" sz="4000">
                <a:ea typeface="ＭＳ Ｐゴシック" panose="020B0600070205080204" pitchFamily="34" charset="-128"/>
              </a:rPr>
              <a:t> Implémentation d'un réseau composite de neurones entraîné sur des données hétérogènes</a:t>
            </a:r>
          </a:p>
          <a:p>
            <a:endParaRPr lang="fr-FR" altLang="fr-FR">
              <a:ea typeface="ＭＳ Ｐゴシック" panose="020B0600070205080204" pitchFamily="34" charset="-128"/>
            </a:endParaRPr>
          </a:p>
          <a:p>
            <a:endParaRPr lang="fr-FR" altLang="fr-FR">
              <a:ea typeface="ＭＳ Ｐゴシック" panose="020B0600070205080204" pitchFamily="34" charset="-128"/>
            </a:endParaRPr>
          </a:p>
          <a:p>
            <a:r>
              <a:rPr lang="fr-FR" altLang="fr-FR" sz="1800">
                <a:ea typeface="ＭＳ Ｐゴシック" panose="020B0600070205080204" pitchFamily="34" charset="-128"/>
              </a:rPr>
              <a:t>Présenté par </a:t>
            </a:r>
          </a:p>
          <a:p>
            <a:r>
              <a:rPr lang="fr-FR" altLang="fr-FR" sz="1800">
                <a:ea typeface="ＭＳ Ｐゴシック" panose="020B0600070205080204" pitchFamily="34" charset="-128"/>
              </a:rPr>
              <a:t>BAUDEL Boris, BICHON REYNAUD Martin, FARHI-RIVASSEAU Alice</a:t>
            </a:r>
          </a:p>
          <a:p>
            <a:endParaRPr lang="fr-FR" altLang="fr-FR" sz="1800">
              <a:ea typeface="ＭＳ Ｐゴシック" panose="020B0600070205080204" pitchFamily="34" charset="-128"/>
            </a:endParaRPr>
          </a:p>
          <a:p>
            <a:r>
              <a:rPr lang="fr-FR" altLang="fr-FR" sz="1800">
                <a:ea typeface="ＭＳ Ｐゴシック" panose="020B0600070205080204" pitchFamily="34" charset="-128"/>
              </a:rPr>
              <a:t>Encadré par Bastien </a:t>
            </a:r>
            <a:r>
              <a:rPr lang="fr-FR" altLang="fr-FR" sz="1800" err="1">
                <a:ea typeface="ＭＳ Ｐゴシック" panose="020B0600070205080204" pitchFamily="34" charset="-128"/>
              </a:rPr>
              <a:t>Lagneaux</a:t>
            </a:r>
            <a:endParaRPr lang="fr-FR" altLang="fr-FR" sz="1800">
              <a:ea typeface="ＭＳ Ｐゴシック" panose="020B0600070205080204" pitchFamily="34" charset="-128"/>
            </a:endParaRPr>
          </a:p>
          <a:p>
            <a:endParaRPr lang="fr-FR" altLang="fr-FR" sz="1800">
              <a:ea typeface="ＭＳ Ｐゴシック" panose="020B0600070205080204" pitchFamily="34" charset="-128"/>
            </a:endParaRPr>
          </a:p>
          <a:p>
            <a:r>
              <a:rPr lang="fr-FR" altLang="fr-FR" sz="1800">
                <a:ea typeface="ＭＳ Ｐゴシック" panose="020B0600070205080204" pitchFamily="34" charset="-128"/>
              </a:rPr>
              <a:t>12 avril 2023</a:t>
            </a:r>
            <a:endParaRPr lang="fr-FR" altLang="fr-FR" sz="4000">
              <a:ea typeface="ＭＳ Ｐゴシック" panose="020B0600070205080204" pitchFamily="34" charset="-128"/>
            </a:endParaRPr>
          </a:p>
          <a:p>
            <a:endParaRPr lang="fr-FR" altLang="fr-FR" sz="1800">
              <a:ea typeface="ＭＳ Ｐゴシック" panose="020B0600070205080204" pitchFamily="34" charset="-128"/>
            </a:endParaRPr>
          </a:p>
        </p:txBody>
      </p:sp>
      <p:sp>
        <p:nvSpPr>
          <p:cNvPr id="5124" name="Espace réservé du numéro de diapositive 3">
            <a:extLst>
              <a:ext uri="{FF2B5EF4-FFF2-40B4-BE49-F238E27FC236}">
                <a16:creationId xmlns:a16="http://schemas.microsoft.com/office/drawing/2014/main" id="{C0F26C66-E052-9920-BA55-ABF4404F279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rgbClr val="98BF0C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Century Gothic" panose="020B0502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 b="1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AFC1298-5F82-4990-9D90-54A20B7B757A}" type="slidenum">
              <a:rPr lang="fr-FR" altLang="fr-FR" sz="1600" b="0" smtClean="0">
                <a:solidFill>
                  <a:schemeClr val="tx1"/>
                </a:solidFill>
                <a:latin typeface="Tahoma" panose="020B0604030504040204" pitchFamily="34" charset="0"/>
              </a:rPr>
              <a:pPr>
                <a:spcBef>
                  <a:spcPct val="0"/>
                </a:spcBef>
                <a:buFontTx/>
                <a:buNone/>
              </a:pPr>
              <a:t>25</a:t>
            </a:fld>
            <a:endParaRPr lang="fr-FR" altLang="fr-FR" sz="1600" b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633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re 1">
            <a:extLst>
              <a:ext uri="{FF2B5EF4-FFF2-40B4-BE49-F238E27FC236}">
                <a16:creationId xmlns:a16="http://schemas.microsoft.com/office/drawing/2014/main" id="{76E7A7EA-2976-CA6D-A964-E1A3AC21B9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>
                <a:ea typeface="ＭＳ Ｐゴシック" panose="020B0600070205080204" pitchFamily="34" charset="-128"/>
              </a:rPr>
              <a:t>Références</a:t>
            </a:r>
          </a:p>
        </p:txBody>
      </p:sp>
      <p:sp>
        <p:nvSpPr>
          <p:cNvPr id="21507" name="Espace réservé du contenu 2">
            <a:extLst>
              <a:ext uri="{FF2B5EF4-FFF2-40B4-BE49-F238E27FC236}">
                <a16:creationId xmlns:a16="http://schemas.microsoft.com/office/drawing/2014/main" id="{0A76EE51-59AB-D237-69C5-D2440D936F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0850" y="1100137"/>
            <a:ext cx="8432800" cy="5419725"/>
          </a:xfrm>
        </p:spPr>
        <p:txBody>
          <a:bodyPr/>
          <a:lstStyle/>
          <a:p>
            <a:r>
              <a:rPr lang="fr-FR" altLang="fr-FR" sz="1400" err="1">
                <a:latin typeface="Helvetica (En-têtes)"/>
                <a:ea typeface="ＭＳ Ｐゴシック"/>
              </a:rPr>
              <a:t>DeepXDE</a:t>
            </a:r>
            <a:r>
              <a:rPr lang="fr-FR" altLang="fr-FR" sz="1400">
                <a:latin typeface="Helvetica (En-têtes)"/>
                <a:ea typeface="ＭＳ Ｐゴシック"/>
              </a:rPr>
              <a:t>; </a:t>
            </a:r>
            <a:r>
              <a:rPr kumimoji="1" lang="en-US" altLang="fr-FR" sz="1400">
                <a:latin typeface="Helvetica (En-têtes)"/>
                <a:ea typeface="ＭＳ Ｐゴシック"/>
              </a:rPr>
              <a:t>Lu, Lu and Meng, Xuhui and Mao, </a:t>
            </a:r>
            <a:r>
              <a:rPr kumimoji="1" lang="en-US" altLang="fr-FR" sz="1400" err="1">
                <a:latin typeface="Helvetica (En-têtes)"/>
                <a:ea typeface="ＭＳ Ｐゴシック"/>
              </a:rPr>
              <a:t>Zhiping</a:t>
            </a:r>
            <a:r>
              <a:rPr kumimoji="1" lang="en-US" altLang="fr-FR" sz="1400">
                <a:latin typeface="Helvetica (En-têtes)"/>
                <a:ea typeface="ＭＳ Ｐゴシック"/>
              </a:rPr>
              <a:t> and </a:t>
            </a:r>
            <a:r>
              <a:rPr kumimoji="1" lang="en-US" altLang="fr-FR" sz="1400" err="1">
                <a:latin typeface="Helvetica (En-têtes)"/>
                <a:ea typeface="ＭＳ Ｐゴシック"/>
              </a:rPr>
              <a:t>Karniadakis</a:t>
            </a:r>
            <a:r>
              <a:rPr kumimoji="1" lang="en-US" altLang="fr-FR" sz="1400">
                <a:latin typeface="Helvetica (En-têtes)"/>
                <a:ea typeface="ＭＳ Ｐゴシック"/>
              </a:rPr>
              <a:t>, George </a:t>
            </a:r>
            <a:r>
              <a:rPr kumimoji="1" lang="en-US" altLang="fr-FR" sz="1400" err="1">
                <a:latin typeface="Helvetica (En-têtes)"/>
                <a:ea typeface="ＭＳ Ｐゴシック"/>
              </a:rPr>
              <a:t>Em</a:t>
            </a:r>
            <a:r>
              <a:rPr kumimoji="1" lang="en-US" altLang="fr-FR" sz="1400">
                <a:latin typeface="Helvetica (En-têtes)"/>
                <a:ea typeface="ＭＳ Ｐゴシック"/>
              </a:rPr>
              <a:t>; 2021;</a:t>
            </a:r>
            <a:r>
              <a:rPr lang="fr-FR" altLang="fr-FR" sz="1400">
                <a:latin typeface="Helvetica (En-têtes)"/>
                <a:ea typeface="ＭＳ Ｐゴシック"/>
              </a:rPr>
              <a:t> </a:t>
            </a:r>
            <a:r>
              <a:rPr lang="fr-FR" altLang="fr-FR" sz="1400">
                <a:latin typeface="Helvetica (En-têtes)"/>
                <a:ea typeface="ＭＳ Ｐゴシック"/>
                <a:hlinkClick r:id="rId2"/>
              </a:rPr>
              <a:t>https://github.com/lululxvi/deepxde</a:t>
            </a:r>
            <a:endParaRPr lang="fr-FR" altLang="fr-FR" sz="1400">
              <a:latin typeface="Helvetica (En-têtes)"/>
              <a:ea typeface="ＭＳ Ｐゴシック"/>
            </a:endParaRPr>
          </a:p>
          <a:p>
            <a:endParaRPr lang="fr-FR" altLang="fr-FR" sz="1400">
              <a:latin typeface="Helvetica (En-têtes)"/>
              <a:ea typeface="ＭＳ Ｐゴシック" panose="020B0600070205080204" pitchFamily="34" charset="-128"/>
            </a:endParaRPr>
          </a:p>
          <a:p>
            <a:r>
              <a:rPr lang="fr-FR" altLang="fr-FR" sz="1400">
                <a:latin typeface="Helvetica (En-têtes)"/>
                <a:ea typeface="ＭＳ Ｐゴシック"/>
              </a:rPr>
              <a:t>MFNN </a:t>
            </a:r>
            <a:r>
              <a:rPr lang="fr-FR" altLang="fr-FR" sz="1400" err="1">
                <a:latin typeface="Helvetica (En-têtes)"/>
                <a:ea typeface="ＭＳ Ｐゴシック"/>
              </a:rPr>
              <a:t>pytorch</a:t>
            </a:r>
            <a:r>
              <a:rPr lang="fr-FR" altLang="fr-FR" sz="1400">
                <a:latin typeface="Helvetica (En-têtes)"/>
                <a:ea typeface="ＭＳ Ｐゴシック"/>
              </a:rPr>
              <a:t>; </a:t>
            </a:r>
            <a:r>
              <a:rPr lang="fr-FR" altLang="fr-FR" sz="1400" err="1">
                <a:latin typeface="Helvetica (En-têtes)"/>
                <a:ea typeface="ＭＳ Ｐゴシック"/>
              </a:rPr>
              <a:t>Minglang</a:t>
            </a:r>
            <a:r>
              <a:rPr lang="fr-FR" altLang="fr-FR" sz="1400">
                <a:latin typeface="Helvetica (En-têtes)"/>
                <a:ea typeface="ＭＳ Ｐゴシック"/>
              </a:rPr>
              <a:t> Yin; 2019</a:t>
            </a:r>
          </a:p>
          <a:p>
            <a:r>
              <a:rPr lang="fr-FR" altLang="fr-FR" sz="1400">
                <a:latin typeface="Helvetica (En-têtes)"/>
                <a:ea typeface="ＭＳ Ｐゴシック"/>
                <a:hlinkClick r:id="rId3"/>
              </a:rPr>
              <a:t>https://github.com/MinglangYin/PyTorchTutorial</a:t>
            </a:r>
            <a:endParaRPr lang="fr-FR" altLang="fr-FR" sz="1400">
              <a:latin typeface="Helvetica (En-têtes)"/>
              <a:ea typeface="ＭＳ Ｐゴシック" panose="020B0600070205080204" pitchFamily="34" charset="-128"/>
            </a:endParaRPr>
          </a:p>
          <a:p>
            <a:endParaRPr lang="fr-FR" altLang="fr-FR" sz="1400">
              <a:latin typeface="Helvetica (En-têtes)"/>
              <a:ea typeface="ＭＳ Ｐゴシック" panose="020B0600070205080204" pitchFamily="34" charset="-128"/>
            </a:endParaRPr>
          </a:p>
          <a:p>
            <a:r>
              <a:rPr lang="fr-FR" sz="1400">
                <a:latin typeface="Helvetica (En-têtes)"/>
                <a:ea typeface="+mj-lt"/>
                <a:cs typeface="+mj-lt"/>
              </a:rPr>
              <a:t>"A compact and fast Matlab code </a:t>
            </a:r>
            <a:r>
              <a:rPr lang="fr-FR" sz="1400" err="1">
                <a:latin typeface="Helvetica (En-têtes)"/>
                <a:ea typeface="+mj-lt"/>
                <a:cs typeface="+mj-lt"/>
              </a:rPr>
              <a:t>solving</a:t>
            </a:r>
            <a:r>
              <a:rPr lang="fr-FR" sz="1400">
                <a:latin typeface="Helvetica (En-têtes)"/>
                <a:ea typeface="+mj-lt"/>
                <a:cs typeface="+mj-lt"/>
              </a:rPr>
              <a:t> the incompressible</a:t>
            </a:r>
            <a:endParaRPr lang="fr-FR" sz="1400">
              <a:latin typeface="Helvetica (En-têtes)"/>
            </a:endParaRPr>
          </a:p>
          <a:p>
            <a:r>
              <a:rPr lang="fr-FR" sz="1400">
                <a:latin typeface="Helvetica (En-têtes)"/>
                <a:ea typeface="+mj-lt"/>
                <a:cs typeface="+mj-lt"/>
              </a:rPr>
              <a:t>Navier-Stokes </a:t>
            </a:r>
            <a:r>
              <a:rPr lang="fr-FR" sz="1400" err="1">
                <a:latin typeface="Helvetica (En-têtes)"/>
                <a:ea typeface="+mj-lt"/>
                <a:cs typeface="+mj-lt"/>
              </a:rPr>
              <a:t>equations</a:t>
            </a:r>
            <a:r>
              <a:rPr lang="fr-FR" sz="1400">
                <a:latin typeface="Helvetica (En-têtes)"/>
                <a:ea typeface="+mj-lt"/>
                <a:cs typeface="+mj-lt"/>
              </a:rPr>
              <a:t> on </a:t>
            </a:r>
            <a:r>
              <a:rPr lang="fr-FR" sz="1400" err="1">
                <a:latin typeface="Helvetica (En-têtes)"/>
                <a:ea typeface="+mj-lt"/>
                <a:cs typeface="+mj-lt"/>
              </a:rPr>
              <a:t>rectangular</a:t>
            </a:r>
            <a:r>
              <a:rPr lang="fr-FR" sz="1400">
                <a:latin typeface="Helvetica (En-têtes)"/>
                <a:ea typeface="+mj-lt"/>
                <a:cs typeface="+mj-lt"/>
              </a:rPr>
              <a:t> </a:t>
            </a:r>
            <a:r>
              <a:rPr lang="fr-FR" sz="1400" err="1">
                <a:latin typeface="Helvetica (En-têtes)"/>
                <a:ea typeface="+mj-lt"/>
                <a:cs typeface="+mj-lt"/>
              </a:rPr>
              <a:t>domains</a:t>
            </a:r>
            <a:r>
              <a:rPr lang="fr-FR" sz="1400">
                <a:latin typeface="Helvetica (En-têtes)"/>
                <a:ea typeface="+mj-lt"/>
                <a:cs typeface="+mj-lt"/>
              </a:rPr>
              <a:t>", Benjamin </a:t>
            </a:r>
            <a:r>
              <a:rPr lang="fr-FR" sz="1400" err="1">
                <a:latin typeface="Helvetica (En-têtes)"/>
                <a:ea typeface="+mj-lt"/>
                <a:cs typeface="+mj-lt"/>
              </a:rPr>
              <a:t>Seibold</a:t>
            </a:r>
            <a:r>
              <a:rPr lang="fr-FR" sz="1400">
                <a:latin typeface="Helvetica (En-têtes)"/>
                <a:ea typeface="+mj-lt"/>
                <a:cs typeface="+mj-lt"/>
              </a:rPr>
              <a:t>, 2008, </a:t>
            </a:r>
            <a:endParaRPr lang="fr-FR" sz="1400">
              <a:latin typeface="Helvetica (En-têtes)"/>
              <a:ea typeface="ＭＳ Ｐゴシック"/>
              <a:cs typeface="+mj-lt"/>
            </a:endParaRPr>
          </a:p>
          <a:p>
            <a:r>
              <a:rPr lang="fr-FR" sz="1400">
                <a:latin typeface="Helvetica (En-têtes)"/>
                <a:ea typeface="+mj-lt"/>
                <a:cs typeface="+mj-lt"/>
                <a:hlinkClick r:id="rId4"/>
              </a:rPr>
              <a:t>https://math.mit.edu/~gs/cse/codes/mit18086\_navierstokes.pdf</a:t>
            </a:r>
            <a:endParaRPr lang="fr-FR" sz="1400">
              <a:latin typeface="Helvetica (En-têtes)"/>
              <a:cs typeface="+mj-lt"/>
            </a:endParaRPr>
          </a:p>
          <a:p>
            <a:endParaRPr lang="fr-FR" sz="1400">
              <a:latin typeface="Helvetica (En-têtes)"/>
              <a:cs typeface="Helvetica"/>
            </a:endParaRPr>
          </a:p>
          <a:p>
            <a:r>
              <a:rPr lang="fr-FR" sz="1400">
                <a:latin typeface="Helvetica (En-têtes)"/>
                <a:ea typeface="+mj-lt"/>
                <a:cs typeface="+mj-lt"/>
              </a:rPr>
              <a:t>Navier Stokes par éléments finis, </a:t>
            </a:r>
            <a:r>
              <a:rPr lang="fr-FR" sz="1400" err="1">
                <a:latin typeface="Helvetica (En-têtes)"/>
                <a:ea typeface="+mj-lt"/>
                <a:cs typeface="+mj-lt"/>
              </a:rPr>
              <a:t>barbagroup</a:t>
            </a:r>
            <a:r>
              <a:rPr lang="fr-FR" sz="1400">
                <a:latin typeface="Helvetica (En-têtes)"/>
                <a:ea typeface="+mj-lt"/>
                <a:cs typeface="+mj-lt"/>
              </a:rPr>
              <a:t>, 2019, </a:t>
            </a:r>
            <a:endParaRPr lang="fr-FR" sz="1400">
              <a:latin typeface="Helvetica (En-têtes)"/>
            </a:endParaRPr>
          </a:p>
          <a:p>
            <a:r>
              <a:rPr lang="fr-FR" sz="1400">
                <a:latin typeface="Helvetica (En-têtes)"/>
                <a:ea typeface="+mj-lt"/>
                <a:cs typeface="+mj-lt"/>
                <a:hlinkClick r:id="rId5"/>
              </a:rPr>
              <a:t>https://github.com/barbagroup/CFDPython/blob/master/lessons/14\_Step\_11.ipynb</a:t>
            </a:r>
            <a:endParaRPr lang="fr-FR" sz="1400">
              <a:latin typeface="Helvetica (En-têtes)"/>
            </a:endParaRPr>
          </a:p>
          <a:p>
            <a:endParaRPr lang="fr-FR" sz="1400">
              <a:latin typeface="Helvetica (En-têtes)"/>
              <a:cs typeface="Helvetica"/>
            </a:endParaRPr>
          </a:p>
          <a:p>
            <a:r>
              <a:rPr lang="fr-FR" sz="1400">
                <a:latin typeface="Helvetica (En-têtes)"/>
                <a:ea typeface="+mj-lt"/>
                <a:cs typeface="+mj-lt"/>
              </a:rPr>
              <a:t>"On the </a:t>
            </a:r>
            <a:r>
              <a:rPr lang="fr-FR" sz="1400" err="1">
                <a:latin typeface="Helvetica (En-têtes)"/>
                <a:ea typeface="+mj-lt"/>
                <a:cs typeface="+mj-lt"/>
              </a:rPr>
              <a:t>eigenvector</a:t>
            </a:r>
            <a:r>
              <a:rPr lang="fr-FR" sz="1400">
                <a:latin typeface="Helvetica (En-têtes)"/>
                <a:ea typeface="+mj-lt"/>
                <a:cs typeface="+mj-lt"/>
              </a:rPr>
              <a:t> </a:t>
            </a:r>
            <a:r>
              <a:rPr lang="fr-FR" sz="1400" err="1">
                <a:latin typeface="Helvetica (En-têtes)"/>
                <a:ea typeface="+mj-lt"/>
                <a:cs typeface="+mj-lt"/>
              </a:rPr>
              <a:t>bias</a:t>
            </a:r>
            <a:r>
              <a:rPr lang="fr-FR" sz="1400">
                <a:latin typeface="Helvetica (En-têtes)"/>
                <a:ea typeface="+mj-lt"/>
                <a:cs typeface="+mj-lt"/>
              </a:rPr>
              <a:t> of Fourier </a:t>
            </a:r>
            <a:r>
              <a:rPr lang="fr-FR" sz="1400" err="1">
                <a:latin typeface="Helvetica (En-têtes)"/>
                <a:ea typeface="+mj-lt"/>
                <a:cs typeface="+mj-lt"/>
              </a:rPr>
              <a:t>feature</a:t>
            </a:r>
            <a:r>
              <a:rPr lang="fr-FR" sz="1400">
                <a:latin typeface="Helvetica (En-têtes)"/>
                <a:ea typeface="+mj-lt"/>
                <a:cs typeface="+mj-lt"/>
              </a:rPr>
              <a:t> networks : </a:t>
            </a:r>
            <a:r>
              <a:rPr lang="fr-FR" sz="1400" err="1">
                <a:latin typeface="Helvetica (En-têtes)"/>
                <a:ea typeface="+mj-lt"/>
                <a:cs typeface="+mj-lt"/>
              </a:rPr>
              <a:t>From</a:t>
            </a:r>
            <a:r>
              <a:rPr lang="fr-FR" sz="1400">
                <a:latin typeface="Helvetica (En-têtes)"/>
                <a:ea typeface="+mj-lt"/>
                <a:cs typeface="+mj-lt"/>
              </a:rPr>
              <a:t> </a:t>
            </a:r>
            <a:r>
              <a:rPr lang="fr-FR" sz="1400" err="1">
                <a:latin typeface="Helvetica (En-têtes)"/>
                <a:ea typeface="+mj-lt"/>
                <a:cs typeface="+mj-lt"/>
              </a:rPr>
              <a:t>regression</a:t>
            </a:r>
            <a:r>
              <a:rPr lang="fr-FR" sz="1400">
                <a:latin typeface="Helvetica (En-têtes)"/>
                <a:ea typeface="+mj-lt"/>
                <a:cs typeface="+mj-lt"/>
              </a:rPr>
              <a:t> to </a:t>
            </a:r>
            <a:r>
              <a:rPr lang="fr-FR" sz="1400" err="1">
                <a:latin typeface="Helvetica (En-têtes)"/>
                <a:ea typeface="+mj-lt"/>
                <a:cs typeface="+mj-lt"/>
              </a:rPr>
              <a:t>solving</a:t>
            </a:r>
            <a:r>
              <a:rPr lang="fr-FR" sz="1400">
                <a:latin typeface="Helvetica (En-têtes)"/>
                <a:ea typeface="+mj-lt"/>
                <a:cs typeface="+mj-lt"/>
              </a:rPr>
              <a:t> multi - </a:t>
            </a:r>
            <a:r>
              <a:rPr lang="fr-FR" sz="1400" err="1">
                <a:latin typeface="Helvetica (En-têtes)"/>
                <a:ea typeface="+mj-lt"/>
                <a:cs typeface="+mj-lt"/>
              </a:rPr>
              <a:t>scale</a:t>
            </a:r>
            <a:r>
              <a:rPr lang="fr-FR" sz="1400">
                <a:latin typeface="Helvetica (En-têtes)"/>
                <a:ea typeface="+mj-lt"/>
                <a:cs typeface="+mj-lt"/>
              </a:rPr>
              <a:t> </a:t>
            </a:r>
            <a:r>
              <a:rPr lang="fr-FR" sz="1400" err="1">
                <a:latin typeface="Helvetica (En-têtes)"/>
                <a:ea typeface="+mj-lt"/>
                <a:cs typeface="+mj-lt"/>
              </a:rPr>
              <a:t>pdes</a:t>
            </a:r>
            <a:r>
              <a:rPr lang="fr-FR" sz="1400">
                <a:latin typeface="Helvetica (En-têtes)"/>
                <a:ea typeface="+mj-lt"/>
                <a:cs typeface="+mj-lt"/>
              </a:rPr>
              <a:t>  </a:t>
            </a:r>
            <a:r>
              <a:rPr lang="fr-FR" sz="1400" err="1">
                <a:latin typeface="Helvetica (En-têtes)"/>
                <a:ea typeface="+mj-lt"/>
                <a:cs typeface="+mj-lt"/>
              </a:rPr>
              <a:t>with</a:t>
            </a:r>
            <a:r>
              <a:rPr lang="fr-FR" sz="1400">
                <a:latin typeface="Helvetica (En-têtes)"/>
                <a:ea typeface="+mj-lt"/>
                <a:cs typeface="+mj-lt"/>
              </a:rPr>
              <a:t> </a:t>
            </a:r>
            <a:r>
              <a:rPr lang="fr-FR" sz="1400" err="1">
                <a:latin typeface="Helvetica (En-têtes)"/>
                <a:ea typeface="+mj-lt"/>
                <a:cs typeface="+mj-lt"/>
              </a:rPr>
              <a:t>physics-informed</a:t>
            </a:r>
            <a:r>
              <a:rPr lang="fr-FR" sz="1400">
                <a:latin typeface="Helvetica (En-têtes)"/>
                <a:ea typeface="+mj-lt"/>
                <a:cs typeface="+mj-lt"/>
              </a:rPr>
              <a:t> neural networks", </a:t>
            </a:r>
            <a:r>
              <a:rPr lang="fr-FR" sz="1400" err="1">
                <a:latin typeface="Helvetica (En-têtes)"/>
                <a:ea typeface="+mj-lt"/>
                <a:cs typeface="+mj-lt"/>
              </a:rPr>
              <a:t>Sifan</a:t>
            </a:r>
            <a:r>
              <a:rPr lang="fr-FR" sz="1400">
                <a:latin typeface="Helvetica (En-têtes)"/>
                <a:ea typeface="+mj-lt"/>
                <a:cs typeface="+mj-lt"/>
              </a:rPr>
              <a:t> Wang, </a:t>
            </a:r>
            <a:r>
              <a:rPr lang="fr-FR" sz="1400" err="1">
                <a:latin typeface="Helvetica (En-têtes)"/>
                <a:ea typeface="+mj-lt"/>
                <a:cs typeface="+mj-lt"/>
              </a:rPr>
              <a:t>Hanwen</a:t>
            </a:r>
            <a:r>
              <a:rPr lang="fr-FR" sz="1400">
                <a:latin typeface="Helvetica (En-têtes)"/>
                <a:ea typeface="+mj-lt"/>
                <a:cs typeface="+mj-lt"/>
              </a:rPr>
              <a:t> Wang, Paris </a:t>
            </a:r>
            <a:r>
              <a:rPr lang="fr-FR" sz="1400" err="1">
                <a:latin typeface="Helvetica (En-têtes)"/>
                <a:ea typeface="+mj-lt"/>
                <a:cs typeface="+mj-lt"/>
              </a:rPr>
              <a:t>Perdikaris</a:t>
            </a:r>
            <a:r>
              <a:rPr lang="fr-FR" sz="1400">
                <a:latin typeface="Helvetica (En-têtes)"/>
                <a:ea typeface="+mj-lt"/>
                <a:cs typeface="+mj-lt"/>
              </a:rPr>
              <a:t>, 2021, </a:t>
            </a:r>
            <a:endParaRPr lang="fr-FR" sz="1400">
              <a:latin typeface="Helvetica (En-têtes)"/>
            </a:endParaRPr>
          </a:p>
          <a:p>
            <a:r>
              <a:rPr lang="fr-FR" sz="1400">
                <a:latin typeface="Helvetica (En-têtes)"/>
                <a:ea typeface="+mj-lt"/>
                <a:cs typeface="+mj-lt"/>
                <a:hlinkClick r:id="rId6"/>
              </a:rPr>
              <a:t>https://www.sciencedirect.com/science/article/abs/pii/S0045782521002759</a:t>
            </a:r>
            <a:endParaRPr lang="fr-FR" sz="1400">
              <a:latin typeface="Helvetica (En-têtes)"/>
              <a:cs typeface="+mj-lt"/>
            </a:endParaRPr>
          </a:p>
        </p:txBody>
      </p:sp>
      <p:sp>
        <p:nvSpPr>
          <p:cNvPr id="21508" name="Espace réservé du numéro de diapositive 3">
            <a:extLst>
              <a:ext uri="{FF2B5EF4-FFF2-40B4-BE49-F238E27FC236}">
                <a16:creationId xmlns:a16="http://schemas.microsoft.com/office/drawing/2014/main" id="{4BCDCBFD-5C4D-4A4C-B6E9-2510DD70060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rgbClr val="98BF0C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Century Gothic" panose="020B0502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 b="1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17124BD-3E55-4712-A15A-A4A6C5958D14}" type="slidenum">
              <a:rPr lang="fr-FR" altLang="fr-FR" sz="1600" b="0" smtClean="0">
                <a:solidFill>
                  <a:schemeClr val="tx1"/>
                </a:solidFill>
                <a:latin typeface="Tahoma" panose="020B0604030504040204" pitchFamily="34" charset="0"/>
              </a:rPr>
              <a:pPr>
                <a:spcBef>
                  <a:spcPct val="0"/>
                </a:spcBef>
                <a:buFontTx/>
                <a:buNone/>
              </a:pPr>
              <a:t>26</a:t>
            </a:fld>
            <a:endParaRPr lang="fr-FR" altLang="fr-FR" sz="1600" b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re 1">
            <a:extLst>
              <a:ext uri="{FF2B5EF4-FFF2-40B4-BE49-F238E27FC236}">
                <a16:creationId xmlns:a16="http://schemas.microsoft.com/office/drawing/2014/main" id="{76E7A7EA-2976-CA6D-A964-E1A3AC21B9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>
                <a:ea typeface="ＭＳ Ｐゴシック" panose="020B0600070205080204" pitchFamily="34" charset="-128"/>
              </a:rPr>
              <a:t>Références</a:t>
            </a:r>
          </a:p>
        </p:txBody>
      </p:sp>
      <p:sp>
        <p:nvSpPr>
          <p:cNvPr id="21508" name="Espace réservé du numéro de diapositive 3">
            <a:extLst>
              <a:ext uri="{FF2B5EF4-FFF2-40B4-BE49-F238E27FC236}">
                <a16:creationId xmlns:a16="http://schemas.microsoft.com/office/drawing/2014/main" id="{4BCDCBFD-5C4D-4A4C-B6E9-2510DD70060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rgbClr val="98BF0C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Century Gothic" panose="020B0502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 b="1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17124BD-3E55-4712-A15A-A4A6C5958D14}" type="slidenum">
              <a:rPr lang="fr-FR" altLang="fr-FR" sz="1600" b="0" smtClean="0">
                <a:solidFill>
                  <a:schemeClr val="tx1"/>
                </a:solidFill>
                <a:latin typeface="Tahoma" panose="020B0604030504040204" pitchFamily="34" charset="0"/>
              </a:rPr>
              <a:pPr>
                <a:spcBef>
                  <a:spcPct val="0"/>
                </a:spcBef>
                <a:buFontTx/>
                <a:buNone/>
              </a:pPr>
              <a:t>27</a:t>
            </a:fld>
            <a:endParaRPr lang="fr-FR" altLang="fr-FR" sz="1600" b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34B908F-6268-95EA-62E8-741A6C86E0BE}"/>
              </a:ext>
            </a:extLst>
          </p:cNvPr>
          <p:cNvSpPr txBox="1"/>
          <p:nvPr/>
        </p:nvSpPr>
        <p:spPr>
          <a:xfrm>
            <a:off x="540774" y="1043555"/>
            <a:ext cx="7905136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fr-FR" altLang="fr-FR" sz="1500" b="0">
                <a:solidFill>
                  <a:schemeClr val="tx1"/>
                </a:solidFill>
                <a:latin typeface="Tahoma" panose="020B0604030504040204" pitchFamily="34" charset="0"/>
              </a:rPr>
              <a:t>Image réseau de neurone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r-FR" altLang="fr-FR" sz="1500" b="0">
                <a:solidFill>
                  <a:schemeClr val="tx1"/>
                </a:solidFill>
                <a:latin typeface="Tahoma" panose="020B0604030504040204" pitchFamily="34" charset="0"/>
                <a:hlinkClick r:id="rId2"/>
              </a:rPr>
              <a:t>https://www.sciencedirect.com/science/article/pii/S0021999119307260?via%3Dihub</a:t>
            </a:r>
            <a:endParaRPr lang="fr-FR" altLang="fr-FR" sz="1500" b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endParaRPr lang="fr-FR" sz="1600">
              <a:latin typeface="Helvetica (En-têtes)"/>
              <a:cs typeface="Helvetica"/>
            </a:endParaRPr>
          </a:p>
          <a:p>
            <a:r>
              <a:rPr lang="fr-FR" sz="1600">
                <a:latin typeface="Helvetica (En-têtes)"/>
                <a:ea typeface="+mj-lt"/>
                <a:cs typeface="+mj-lt"/>
              </a:rPr>
              <a:t>"A composite neural network </a:t>
            </a:r>
            <a:r>
              <a:rPr lang="fr-FR" sz="1600" err="1">
                <a:latin typeface="Helvetica (En-têtes)"/>
                <a:ea typeface="+mj-lt"/>
                <a:cs typeface="+mj-lt"/>
              </a:rPr>
              <a:t>that</a:t>
            </a:r>
            <a:r>
              <a:rPr lang="fr-FR" sz="1600">
                <a:latin typeface="Helvetica (En-têtes)"/>
                <a:ea typeface="+mj-lt"/>
                <a:cs typeface="+mj-lt"/>
              </a:rPr>
              <a:t> </a:t>
            </a:r>
            <a:r>
              <a:rPr lang="fr-FR" sz="1600" err="1">
                <a:latin typeface="Helvetica (En-têtes)"/>
                <a:ea typeface="+mj-lt"/>
                <a:cs typeface="+mj-lt"/>
              </a:rPr>
              <a:t>learns</a:t>
            </a:r>
            <a:r>
              <a:rPr lang="fr-FR" sz="1600">
                <a:latin typeface="Helvetica (En-têtes)"/>
                <a:ea typeface="+mj-lt"/>
                <a:cs typeface="+mj-lt"/>
              </a:rPr>
              <a:t> </a:t>
            </a:r>
            <a:r>
              <a:rPr lang="fr-FR" sz="1600" err="1">
                <a:latin typeface="Helvetica (En-têtes)"/>
                <a:ea typeface="+mj-lt"/>
                <a:cs typeface="+mj-lt"/>
              </a:rPr>
              <a:t>from</a:t>
            </a:r>
            <a:r>
              <a:rPr lang="fr-FR" sz="1600">
                <a:latin typeface="Helvetica (En-têtes)"/>
                <a:ea typeface="+mj-lt"/>
                <a:cs typeface="+mj-lt"/>
              </a:rPr>
              <a:t> multi-</a:t>
            </a:r>
            <a:r>
              <a:rPr lang="fr-FR" sz="1600" err="1">
                <a:latin typeface="Helvetica (En-têtes)"/>
                <a:ea typeface="+mj-lt"/>
                <a:cs typeface="+mj-lt"/>
              </a:rPr>
              <a:t>fidelity</a:t>
            </a:r>
            <a:r>
              <a:rPr lang="fr-FR" sz="1600">
                <a:latin typeface="Helvetica (En-têtes)"/>
                <a:ea typeface="+mj-lt"/>
                <a:cs typeface="+mj-lt"/>
              </a:rPr>
              <a:t> data: Application to </a:t>
            </a:r>
            <a:r>
              <a:rPr lang="fr-FR" sz="1600" err="1">
                <a:latin typeface="Helvetica (En-têtes)"/>
                <a:ea typeface="+mj-lt"/>
                <a:cs typeface="+mj-lt"/>
              </a:rPr>
              <a:t>function</a:t>
            </a:r>
            <a:r>
              <a:rPr lang="fr-FR" sz="1600">
                <a:latin typeface="Helvetica (En-têtes)"/>
                <a:ea typeface="+mj-lt"/>
                <a:cs typeface="+mj-lt"/>
              </a:rPr>
              <a:t> approximation and inverse PDE </a:t>
            </a:r>
            <a:r>
              <a:rPr lang="fr-FR" sz="1600" err="1">
                <a:latin typeface="Helvetica (En-têtes)"/>
                <a:ea typeface="+mj-lt"/>
                <a:cs typeface="+mj-lt"/>
              </a:rPr>
              <a:t>problems</a:t>
            </a:r>
            <a:r>
              <a:rPr lang="fr-FR" sz="1600">
                <a:latin typeface="Helvetica (En-têtes)"/>
                <a:ea typeface="+mj-lt"/>
                <a:cs typeface="+mj-lt"/>
              </a:rPr>
              <a:t>", </a:t>
            </a:r>
            <a:endParaRPr lang="fr-FR" sz="1600">
              <a:latin typeface="Helvetica (En-têtes)"/>
            </a:endParaRPr>
          </a:p>
          <a:p>
            <a:r>
              <a:rPr lang="fr-FR" sz="1600" err="1">
                <a:latin typeface="Helvetica (En-têtes)"/>
                <a:ea typeface="+mj-lt"/>
                <a:cs typeface="+mj-lt"/>
              </a:rPr>
              <a:t>Xuhui</a:t>
            </a:r>
            <a:r>
              <a:rPr lang="fr-FR" sz="1600">
                <a:latin typeface="Helvetica (En-têtes)"/>
                <a:ea typeface="+mj-lt"/>
                <a:cs typeface="+mj-lt"/>
              </a:rPr>
              <a:t> Meng, George </a:t>
            </a:r>
            <a:r>
              <a:rPr lang="fr-FR" sz="1600" err="1">
                <a:latin typeface="Helvetica (En-têtes)"/>
                <a:ea typeface="+mj-lt"/>
                <a:cs typeface="+mj-lt"/>
              </a:rPr>
              <a:t>Em</a:t>
            </a:r>
            <a:r>
              <a:rPr lang="fr-FR" sz="1600">
                <a:latin typeface="Helvetica (En-têtes)"/>
                <a:ea typeface="+mj-lt"/>
                <a:cs typeface="+mj-lt"/>
              </a:rPr>
              <a:t> </a:t>
            </a:r>
            <a:r>
              <a:rPr lang="fr-FR" sz="1600" err="1">
                <a:latin typeface="Helvetica (En-têtes)"/>
                <a:ea typeface="+mj-lt"/>
                <a:cs typeface="+mj-lt"/>
              </a:rPr>
              <a:t>Karniadakis</a:t>
            </a:r>
            <a:r>
              <a:rPr lang="fr-FR" sz="1600">
                <a:latin typeface="Helvetica (En-têtes)"/>
                <a:ea typeface="+mj-lt"/>
                <a:cs typeface="+mj-lt"/>
              </a:rPr>
              <a:t>, 2020, https://www.sciencedirect.com/science/article/pii/S0021999119307260</a:t>
            </a:r>
            <a:endParaRPr lang="fr-FR" sz="1600">
              <a:latin typeface="Helvetica (En-têtes)"/>
            </a:endParaRPr>
          </a:p>
          <a:p>
            <a:pPr>
              <a:spcBef>
                <a:spcPct val="0"/>
              </a:spcBef>
              <a:buFontTx/>
              <a:buNone/>
            </a:pPr>
            <a:endParaRPr lang="fr-FR" altLang="fr-FR" sz="1500" b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508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FF1D36-380B-9688-9BB3-A6A0F96EB3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3BE536-179D-459C-A3AC-B1C4A7299907}" type="slidenum">
              <a:rPr lang="fr-FR"/>
              <a:pPr>
                <a:defRPr/>
              </a:pPr>
              <a:t>28</a:t>
            </a:fld>
            <a:endParaRPr lang="fr-FR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2D1866AE-6DCA-0671-4EEE-647F467E5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34925"/>
            <a:ext cx="86360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2"/>
                </a:solidFill>
                <a:latin typeface="+mj-lt"/>
                <a:ea typeface="ＭＳ Ｐゴシック" pitchFamily="-112" charset="-128"/>
                <a:cs typeface="Century Gothic" pitchFamily="34" charset="0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2"/>
                </a:solidFill>
                <a:latin typeface="Helvetica" pitchFamily="34" charset="0"/>
                <a:ea typeface="ＭＳ Ｐゴシック" pitchFamily="-112" charset="-128"/>
                <a:cs typeface="Century Gothic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2"/>
                </a:solidFill>
                <a:latin typeface="Helvetica" pitchFamily="34" charset="0"/>
                <a:ea typeface="ＭＳ Ｐゴシック" pitchFamily="-112" charset="-128"/>
                <a:cs typeface="Century Gothic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2"/>
                </a:solidFill>
                <a:latin typeface="Helvetica" pitchFamily="34" charset="0"/>
                <a:ea typeface="ＭＳ Ｐゴシック" pitchFamily="-112" charset="-128"/>
                <a:cs typeface="Century Gothic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2"/>
                </a:solidFill>
                <a:latin typeface="Helvetica" pitchFamily="34" charset="0"/>
                <a:ea typeface="ＭＳ Ｐゴシック" pitchFamily="-112" charset="-128"/>
                <a:cs typeface="Century Gothic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C931A"/>
                </a:solidFill>
                <a:latin typeface="Garamond" pitchFamily="-112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C931A"/>
                </a:solidFill>
                <a:latin typeface="Garamond" pitchFamily="-112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C931A"/>
                </a:solidFill>
                <a:latin typeface="Garamond" pitchFamily="-112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DC931A"/>
                </a:solidFill>
                <a:latin typeface="Garamond" pitchFamily="-112" charset="0"/>
              </a:defRPr>
            </a:lvl9pPr>
          </a:lstStyle>
          <a:p>
            <a:r>
              <a:rPr kumimoji="0" lang="fr-FR" altLang="fr-FR" kern="0">
                <a:ea typeface="ＭＳ Ｐゴシック"/>
              </a:rPr>
              <a:t>Annexes éléments finis</a:t>
            </a:r>
            <a:endParaRPr lang="en-US">
              <a:ea typeface="ＭＳ Ｐゴシック"/>
            </a:endParaRP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56A5A0A6-9890-9AB1-7D88-5E35A6981A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461" y="1127667"/>
            <a:ext cx="7272033" cy="1494141"/>
          </a:xfr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47383BC7-29AC-8CD1-9D23-115BC3C44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91" y="2603369"/>
            <a:ext cx="7264020" cy="1531844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CE1CD152-6854-B608-D63E-3A82BFCE8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" y="4134951"/>
            <a:ext cx="9140587" cy="92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916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B801A-194F-D2ED-BF81-2B2F8BE9B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altLang="fr-FR" kern="0">
                <a:ea typeface="ＭＳ Ｐゴシック"/>
              </a:rPr>
              <a:t>Annexes éléments finis</a:t>
            </a:r>
            <a:endParaRPr lang="en-US">
              <a:ea typeface="ＭＳ Ｐゴシック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B0EDFB9-48B3-3CBC-7402-D188721925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7805" y="1151607"/>
            <a:ext cx="5566062" cy="136096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BD42D-F2D8-7133-BE3B-2D9EFF497F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3BE536-179D-459C-A3AC-B1C4A7299907}" type="slidenum">
              <a:rPr lang="fr-FR"/>
              <a:pPr>
                <a:defRPr/>
              </a:pPr>
              <a:t>29</a:t>
            </a:fld>
            <a:endParaRPr lang="fr-FR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099F9C6A-6378-F4AB-B8F6-BC8AE11EF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839" y="2514599"/>
            <a:ext cx="6231909" cy="1555845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65256FE-7429-91FB-B070-758EBAC52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5" y="4068396"/>
            <a:ext cx="9114997" cy="147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383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re 1">
            <a:extLst>
              <a:ext uri="{FF2B5EF4-FFF2-40B4-BE49-F238E27FC236}">
                <a16:creationId xmlns:a16="http://schemas.microsoft.com/office/drawing/2014/main" id="{CE5D0025-464E-780C-35D3-542F10DED8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ＭＳ Ｐゴシック" panose="020B0600070205080204" pitchFamily="34" charset="-128"/>
                <a:cs typeface="Helvetica"/>
              </a:rPr>
              <a:t>Présentation du projet de recherche</a:t>
            </a:r>
            <a:endParaRPr lang="en-US"/>
          </a:p>
        </p:txBody>
      </p:sp>
      <p:pic>
        <p:nvPicPr>
          <p:cNvPr id="7171" name="Espace réservé du contenu 5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D0ABB644-B005-509F-66BA-B3DACEBF2C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29469" y="1929530"/>
            <a:ext cx="3833556" cy="3413125"/>
          </a:xfrm>
        </p:spPr>
      </p:pic>
      <p:sp>
        <p:nvSpPr>
          <p:cNvPr id="7172" name="Espace réservé du numéro de diapositive 3">
            <a:extLst>
              <a:ext uri="{FF2B5EF4-FFF2-40B4-BE49-F238E27FC236}">
                <a16:creationId xmlns:a16="http://schemas.microsoft.com/office/drawing/2014/main" id="{6C255AB0-E4BB-A6D7-5FC9-4F95A69D148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rgbClr val="98BF0C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Century Gothic" panose="020B0502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 b="1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042B4B6-4310-472C-8B82-DA8530F4EEE0}" type="slidenum">
              <a:rPr lang="fr-FR" altLang="fr-FR" sz="1600" b="0" smtClean="0">
                <a:solidFill>
                  <a:schemeClr val="tx1"/>
                </a:solidFill>
                <a:latin typeface="Tahoma" panose="020B0604030504040204" pitchFamily="34" charset="0"/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fr-FR" altLang="fr-FR" sz="1600" b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B265881-0239-340B-E331-4B4798F209EF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79120" y="741522"/>
            <a:ext cx="7985760" cy="861774"/>
          </a:xfrm>
          <a:prstGeom prst="rect">
            <a:avLst/>
          </a:prstGeom>
          <a:blipFill>
            <a:blip r:embed="rId3"/>
            <a:stretch>
              <a:fillRect l="-1221" t="-5674" r="-1221" b="-16312"/>
            </a:stretch>
          </a:blipFill>
        </p:spPr>
        <p:txBody>
          <a:bodyPr/>
          <a:lstStyle/>
          <a:p>
            <a:pPr>
              <a:defRPr/>
            </a:pPr>
            <a:r>
              <a:rPr lang="fr-FR">
                <a:noFill/>
              </a:rPr>
              <a:t> </a:t>
            </a:r>
          </a:p>
        </p:txBody>
      </p:sp>
      <p:sp>
        <p:nvSpPr>
          <p:cNvPr id="7174" name="ZoneTexte 8">
            <a:extLst>
              <a:ext uri="{FF2B5EF4-FFF2-40B4-BE49-F238E27FC236}">
                <a16:creationId xmlns:a16="http://schemas.microsoft.com/office/drawing/2014/main" id="{50CCAE2E-F421-F626-27E4-004E4CF7C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0" y="2610516"/>
            <a:ext cx="4719638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2200" b="1">
                <a:solidFill>
                  <a:srgbClr val="98BF0C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Century Gothic" panose="020B0502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 b="1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just">
              <a:spcBef>
                <a:spcPct val="0"/>
              </a:spcBef>
            </a:pPr>
            <a:r>
              <a:rPr lang="fr-FR" altLang="fr-FR" sz="2000" b="0">
                <a:solidFill>
                  <a:schemeClr val="tx1"/>
                </a:solidFill>
                <a:latin typeface="Tahoma" panose="020B0604030504040204" pitchFamily="34" charset="0"/>
              </a:rPr>
              <a:t>Prédiction du champ de pression sur les parois instrumentées</a:t>
            </a:r>
          </a:p>
          <a:p>
            <a:pPr algn="just">
              <a:spcBef>
                <a:spcPct val="0"/>
              </a:spcBef>
            </a:pPr>
            <a:endParaRPr lang="fr-FR" altLang="fr-FR" sz="2000" b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algn="just">
              <a:spcBef>
                <a:spcPct val="0"/>
              </a:spcBef>
            </a:pPr>
            <a:r>
              <a:rPr lang="fr-FR" altLang="fr-FR" sz="2000" b="0">
                <a:solidFill>
                  <a:schemeClr val="tx1"/>
                </a:solidFill>
                <a:latin typeface="Tahoma" panose="020B0604030504040204" pitchFamily="34" charset="0"/>
              </a:rPr>
              <a:t>Étendre le champ de pression à l’entièreté du bassin par la physique</a:t>
            </a:r>
          </a:p>
          <a:p>
            <a:pPr algn="just">
              <a:spcBef>
                <a:spcPct val="0"/>
              </a:spcBef>
            </a:pPr>
            <a:endParaRPr lang="fr-FR" altLang="fr-FR" sz="2000" b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algn="just">
              <a:spcBef>
                <a:spcPct val="0"/>
              </a:spcBef>
            </a:pPr>
            <a:r>
              <a:rPr lang="fr-FR" altLang="fr-FR" sz="2000" b="0">
                <a:solidFill>
                  <a:schemeClr val="tx1"/>
                </a:solidFill>
                <a:latin typeface="Tahoma" panose="020B0604030504040204" pitchFamily="34" charset="0"/>
              </a:rPr>
              <a:t>Résolution du problème temporel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AD371CF-B411-44D4-BA20-730724E284C6}"/>
              </a:ext>
            </a:extLst>
          </p:cNvPr>
          <p:cNvSpPr txBox="1"/>
          <p:nvPr/>
        </p:nvSpPr>
        <p:spPr>
          <a:xfrm>
            <a:off x="5129469" y="5323750"/>
            <a:ext cx="3833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/>
              <a:t>Figure 1 : Bassin instrumenté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CAFD9-61B4-C516-55D9-BDF0BB416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5578"/>
            <a:ext cx="8831648" cy="515122"/>
          </a:xfrm>
        </p:spPr>
        <p:txBody>
          <a:bodyPr/>
          <a:lstStyle/>
          <a:p>
            <a:r>
              <a:rPr lang="en-US">
                <a:ea typeface="ＭＳ Ｐゴシック"/>
              </a:rPr>
              <a:t>Annexes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01950-50D3-8181-06BF-02E136B674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3BE536-179D-459C-A3AC-B1C4A7299907}" type="slidenum">
              <a:rPr lang="fr-FR"/>
              <a:pPr>
                <a:defRPr/>
              </a:pPr>
              <a:t>30</a:t>
            </a:fld>
            <a:endParaRPr lang="fr-FR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201C210D-099C-1C2E-F07D-A2A2121F5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0" r="161" b="186"/>
          <a:stretch/>
        </p:blipFill>
        <p:spPr>
          <a:xfrm>
            <a:off x="2737022" y="604588"/>
            <a:ext cx="6398750" cy="5432661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0B15C81-DC5C-31B0-08CF-497DDCF40F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2733" y="5328245"/>
            <a:ext cx="4559386" cy="687088"/>
          </a:xfr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6459530-5B22-446F-5550-8F7FD9E20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4126" y="5500430"/>
            <a:ext cx="4532097" cy="53211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BF2E40D-2571-8DA8-E894-2D8959518748}"/>
              </a:ext>
            </a:extLst>
          </p:cNvPr>
          <p:cNvSpPr txBox="1"/>
          <p:nvPr/>
        </p:nvSpPr>
        <p:spPr>
          <a:xfrm>
            <a:off x="64702" y="-33298"/>
            <a:ext cx="52700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2"/>
                </a:solidFill>
              </a:rPr>
              <a:t>Méthode fast : approximation</a:t>
            </a:r>
          </a:p>
        </p:txBody>
      </p:sp>
    </p:spTree>
    <p:extLst>
      <p:ext uri="{BB962C8B-B14F-4D97-AF65-F5344CB8AC3E}">
        <p14:creationId xmlns:p14="http://schemas.microsoft.com/office/powerpoint/2010/main" val="3766060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D30918-3421-38CE-5475-1CCFB61EF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ＭＳ Ｐゴシック"/>
              </a:rPr>
              <a:t> Annexe </a:t>
            </a:r>
            <a:r>
              <a:rPr lang="fr-FR" err="1">
                <a:ea typeface="ＭＳ Ｐゴシック"/>
              </a:rPr>
              <a:t>Physics</a:t>
            </a:r>
            <a:r>
              <a:rPr lang="fr-FR">
                <a:ea typeface="ＭＳ Ｐゴシック"/>
              </a:rPr>
              <a:t> </a:t>
            </a:r>
            <a:r>
              <a:rPr lang="fr-FR" err="1">
                <a:ea typeface="ＭＳ Ｐゴシック"/>
              </a:rPr>
              <a:t>Informed</a:t>
            </a:r>
            <a:r>
              <a:rPr lang="fr-FR">
                <a:ea typeface="ＭＳ Ｐゴシック"/>
              </a:rPr>
              <a:t> : </a:t>
            </a:r>
            <a:r>
              <a:rPr lang="fr-FR" err="1">
                <a:ea typeface="ＭＳ Ｐゴシック"/>
              </a:rPr>
              <a:t>beltrami</a:t>
            </a:r>
            <a:r>
              <a:rPr lang="fr-FR">
                <a:ea typeface="ＭＳ Ｐゴシック"/>
              </a:rPr>
              <a:t> 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2FB1924-A12A-FD2C-0114-FE0E44A64A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3BE536-179D-459C-A3AC-B1C4A7299907}" type="slidenum">
              <a:rPr lang="fr-FR"/>
              <a:pPr>
                <a:defRPr/>
              </a:pPr>
              <a:t>31</a:t>
            </a:fld>
            <a:endParaRPr lang="fr-FR"/>
          </a:p>
        </p:txBody>
      </p:sp>
      <p:pic>
        <p:nvPicPr>
          <p:cNvPr id="10" name="Image 10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CA73CDA0-AC88-DC27-25EC-09D5C0D7CE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545" b="5581"/>
          <a:stretch/>
        </p:blipFill>
        <p:spPr>
          <a:xfrm>
            <a:off x="1358633" y="937168"/>
            <a:ext cx="7605324" cy="2493651"/>
          </a:xfrm>
          <a:prstGeom prst="rect">
            <a:avLst/>
          </a:prstGeom>
        </p:spPr>
      </p:pic>
      <p:pic>
        <p:nvPicPr>
          <p:cNvPr id="11" name="Image 11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0EFD6B4C-AA49-BF35-CA98-0470E2B857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61" r="-183" b="2651"/>
          <a:stretch/>
        </p:blipFill>
        <p:spPr>
          <a:xfrm>
            <a:off x="1578375" y="3303175"/>
            <a:ext cx="7075125" cy="269022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21BF50B-8D94-038F-4993-1DEE727B6570}"/>
              </a:ext>
            </a:extLst>
          </p:cNvPr>
          <p:cNvSpPr txBox="1"/>
          <p:nvPr/>
        </p:nvSpPr>
        <p:spPr>
          <a:xfrm>
            <a:off x="-43333" y="3601785"/>
            <a:ext cx="148393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800">
                <a:latin typeface="Tahoma"/>
                <a:ea typeface="ＭＳ Ｐゴシック"/>
                <a:cs typeface="Tahoma"/>
              </a:rPr>
              <a:t>Champ de vitesse pour écoulement de Beltrami</a:t>
            </a:r>
            <a:endParaRPr lang="fr-FR" sz="1800" err="1"/>
          </a:p>
        </p:txBody>
      </p:sp>
    </p:spTree>
    <p:extLst>
      <p:ext uri="{BB962C8B-B14F-4D97-AF65-F5344CB8AC3E}">
        <p14:creationId xmlns:p14="http://schemas.microsoft.com/office/powerpoint/2010/main" val="3015336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3181DE-5754-C258-4ECD-95CDEF7A2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ＭＳ Ｐゴシック"/>
              </a:rPr>
              <a:t>Beltrami</a:t>
            </a:r>
            <a:endParaRPr lang="fr-FR"/>
          </a:p>
        </p:txBody>
      </p:sp>
      <p:pic>
        <p:nvPicPr>
          <p:cNvPr id="5" name="Image 5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12224546-04EB-5F6D-96BC-0432D37E6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362" y="1894079"/>
            <a:ext cx="3292338" cy="3186991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9B3D52D-E37A-CC38-4EB5-BA271948A0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3BE536-179D-459C-A3AC-B1C4A7299907}" type="slidenum">
              <a:rPr lang="fr-FR"/>
              <a:pPr>
                <a:defRPr/>
              </a:pPr>
              <a:t>32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63FCA4D-285D-9E85-E3D1-A076A0CA4E09}"/>
              </a:ext>
            </a:extLst>
          </p:cNvPr>
          <p:cNvSpPr txBox="1"/>
          <p:nvPr/>
        </p:nvSpPr>
        <p:spPr>
          <a:xfrm>
            <a:off x="4319362" y="2212416"/>
            <a:ext cx="3433905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ahoma"/>
                <a:ea typeface="ＭＳ Ｐゴシック"/>
                <a:cs typeface="Tahoma"/>
              </a:rPr>
              <a:t>Le vecteur de </a:t>
            </a:r>
            <a:r>
              <a:rPr lang="fr-FR" err="1">
                <a:latin typeface="Tahoma"/>
                <a:ea typeface="ＭＳ Ｐゴシック"/>
                <a:cs typeface="Tahoma"/>
              </a:rPr>
              <a:t>vorticité</a:t>
            </a:r>
            <a:r>
              <a:rPr lang="fr-FR">
                <a:latin typeface="Tahoma"/>
                <a:ea typeface="ＭＳ Ｐゴシック"/>
                <a:cs typeface="Tahoma"/>
              </a:rPr>
              <a:t> et le vecteur vitesse sont parallèles</a:t>
            </a:r>
            <a:endParaRPr lang="fr-FR"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2120762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D30918-3421-38CE-5475-1CCFB61EF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ＭＳ Ｐゴシック"/>
              </a:rPr>
              <a:t>Annexe </a:t>
            </a:r>
            <a:r>
              <a:rPr lang="fr-FR" err="1">
                <a:ea typeface="ＭＳ Ｐゴシック"/>
              </a:rPr>
              <a:t>Physics</a:t>
            </a:r>
            <a:r>
              <a:rPr lang="fr-FR">
                <a:ea typeface="ＭＳ Ｐゴシック"/>
              </a:rPr>
              <a:t> </a:t>
            </a:r>
            <a:r>
              <a:rPr lang="fr-FR" err="1">
                <a:ea typeface="ＭＳ Ｐゴシック"/>
              </a:rPr>
              <a:t>Informed</a:t>
            </a:r>
            <a:r>
              <a:rPr lang="fr-FR">
                <a:ea typeface="ＭＳ Ｐゴシック"/>
              </a:rPr>
              <a:t> 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2FB1924-A12A-FD2C-0114-FE0E44A64A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3BE536-179D-459C-A3AC-B1C4A7299907}" type="slidenum">
              <a:rPr lang="fr-FR"/>
              <a:pPr>
                <a:defRPr/>
              </a:pPr>
              <a:t>33</a:t>
            </a:fld>
            <a:endParaRPr lang="fr-FR"/>
          </a:p>
        </p:txBody>
      </p:sp>
      <p:pic>
        <p:nvPicPr>
          <p:cNvPr id="7" name="Image 7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CE957EAE-573E-74B9-0EF9-941872E5F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913" y="1134604"/>
            <a:ext cx="4558553" cy="341331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8F46DA3-BFC4-6ED0-03FE-D958D3800418}"/>
              </a:ext>
            </a:extLst>
          </p:cNvPr>
          <p:cNvSpPr txBox="1"/>
          <p:nvPr/>
        </p:nvSpPr>
        <p:spPr>
          <a:xfrm>
            <a:off x="294334" y="686780"/>
            <a:ext cx="343390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>
                <a:latin typeface="Tahoma"/>
                <a:ea typeface="ＭＳ Ｐゴシック"/>
                <a:cs typeface="Tahoma"/>
              </a:rPr>
              <a:t>Adaptation d'un code pour écoulements de Beltrami à notre problème, erreurs trop élevées !!</a:t>
            </a:r>
            <a:endParaRPr lang="fr-FR" sz="2000"/>
          </a:p>
        </p:txBody>
      </p:sp>
    </p:spTree>
    <p:extLst>
      <p:ext uri="{BB962C8B-B14F-4D97-AF65-F5344CB8AC3E}">
        <p14:creationId xmlns:p14="http://schemas.microsoft.com/office/powerpoint/2010/main" val="15291992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re 1">
            <a:extLst>
              <a:ext uri="{FF2B5EF4-FFF2-40B4-BE49-F238E27FC236}">
                <a16:creationId xmlns:a16="http://schemas.microsoft.com/office/drawing/2014/main" id="{76E7A7EA-2976-CA6D-A964-E1A3AC21B9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>
                <a:ea typeface="ＭＳ Ｐゴシック"/>
              </a:rPr>
              <a:t>Annexe </a:t>
            </a:r>
            <a:r>
              <a:rPr lang="fr-FR" altLang="fr-FR" err="1">
                <a:ea typeface="ＭＳ Ｐゴシック"/>
              </a:rPr>
              <a:t>Physics</a:t>
            </a:r>
            <a:r>
              <a:rPr lang="fr-FR" altLang="fr-FR">
                <a:ea typeface="ＭＳ Ｐゴシック"/>
              </a:rPr>
              <a:t> </a:t>
            </a:r>
            <a:r>
              <a:rPr lang="fr-FR" altLang="fr-FR" err="1">
                <a:ea typeface="ＭＳ Ｐゴシック"/>
              </a:rPr>
              <a:t>Informed</a:t>
            </a:r>
            <a:endParaRPr lang="fr-FR" altLang="fr-FR" err="1">
              <a:ea typeface="ＭＳ Ｐゴシック" panose="020B0600070205080204" pitchFamily="34" charset="-128"/>
            </a:endParaRPr>
          </a:p>
        </p:txBody>
      </p:sp>
      <p:sp>
        <p:nvSpPr>
          <p:cNvPr id="21508" name="Espace réservé du numéro de diapositive 3">
            <a:extLst>
              <a:ext uri="{FF2B5EF4-FFF2-40B4-BE49-F238E27FC236}">
                <a16:creationId xmlns:a16="http://schemas.microsoft.com/office/drawing/2014/main" id="{4BCDCBFD-5C4D-4A4C-B6E9-2510DD70060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rgbClr val="98BF0C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Century Gothic" panose="020B0502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 b="1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17124BD-3E55-4712-A15A-A4A6C5958D14}" type="slidenum">
              <a:rPr lang="fr-FR" altLang="fr-FR" sz="1600" b="0" smtClean="0">
                <a:solidFill>
                  <a:schemeClr val="tx1"/>
                </a:solidFill>
                <a:latin typeface="Tahoma" panose="020B0604030504040204" pitchFamily="34" charset="0"/>
              </a:rPr>
              <a:pPr>
                <a:spcBef>
                  <a:spcPct val="0"/>
                </a:spcBef>
                <a:buFontTx/>
                <a:buNone/>
              </a:pPr>
              <a:t>34</a:t>
            </a:fld>
            <a:endParaRPr lang="fr-FR" altLang="fr-FR" sz="1600" b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pic>
        <p:nvPicPr>
          <p:cNvPr id="4" name="Image 8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7461DE7D-9A60-FC08-DFF0-299B23E1C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35" y="1566739"/>
            <a:ext cx="4959084" cy="3722857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6BF83C4F-EF54-CECF-C89B-13F88801B511}"/>
              </a:ext>
            </a:extLst>
          </p:cNvPr>
          <p:cNvSpPr txBox="1"/>
          <p:nvPr/>
        </p:nvSpPr>
        <p:spPr>
          <a:xfrm>
            <a:off x="1952626" y="1105142"/>
            <a:ext cx="3136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/>
              <a:t>Champ de pression</a:t>
            </a:r>
          </a:p>
        </p:txBody>
      </p:sp>
      <p:pic>
        <p:nvPicPr>
          <p:cNvPr id="5" name="Image 5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6BA03CBF-C3D4-2908-2AB1-607D8C92A3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63109" y="2181225"/>
            <a:ext cx="3571875" cy="2495550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CB445CB-3C5B-60AD-FEDC-B89D89F331E7}"/>
              </a:ext>
            </a:extLst>
          </p:cNvPr>
          <p:cNvSpPr txBox="1"/>
          <p:nvPr/>
        </p:nvSpPr>
        <p:spPr>
          <a:xfrm>
            <a:off x="6799988" y="1759914"/>
            <a:ext cx="898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/>
              <a:t>Erreur</a:t>
            </a:r>
          </a:p>
        </p:txBody>
      </p:sp>
    </p:spTree>
    <p:extLst>
      <p:ext uri="{BB962C8B-B14F-4D97-AF65-F5344CB8AC3E}">
        <p14:creationId xmlns:p14="http://schemas.microsoft.com/office/powerpoint/2010/main" val="40974816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4E072-9D77-91AC-BDE5-31608D821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5578"/>
            <a:ext cx="8831648" cy="515122"/>
          </a:xfrm>
        </p:spPr>
        <p:txBody>
          <a:bodyPr/>
          <a:lstStyle/>
          <a:p>
            <a:r>
              <a:rPr lang="en-US">
                <a:ea typeface="ＭＳ Ｐゴシック"/>
              </a:rPr>
              <a:t>Relation </a:t>
            </a:r>
            <a:r>
              <a:rPr lang="en-US" err="1">
                <a:ea typeface="ＭＳ Ｐゴシック"/>
              </a:rPr>
              <a:t>temporelle</a:t>
            </a:r>
            <a:r>
              <a:rPr lang="en-US">
                <a:ea typeface="ＭＳ Ｐゴシック"/>
              </a:rPr>
              <a:t>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829E9-F086-F0AA-595E-E60AF19775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3BE536-179D-459C-A3AC-B1C4A7299907}" type="slidenum">
              <a:rPr lang="fr-FR"/>
              <a:pPr>
                <a:defRPr/>
              </a:pPr>
              <a:t>35</a:t>
            </a:fld>
            <a:endParaRPr lang="fr-FR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B8123F50-6791-25E5-5B69-A5FC797C9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" y="3741186"/>
            <a:ext cx="5480050" cy="2293836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D570EE0-91F6-1328-66B0-685B41207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" y="2159877"/>
            <a:ext cx="2865738" cy="728533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6527112-D2D8-C9DB-4391-353FC8AF9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8" y="527384"/>
            <a:ext cx="4524555" cy="1635289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58143E6-F983-2E27-0873-87805DBA1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245" y="899607"/>
            <a:ext cx="4050956" cy="63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466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DD487F-D072-DDA8-DB4D-368444C55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Annexes MFNN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8038CEF-1236-111F-396B-F17CBE2154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3BE536-179D-459C-A3AC-B1C4A7299907}" type="slidenum">
              <a:rPr lang="fr-FR" smtClean="0"/>
              <a:pPr>
                <a:defRPr/>
              </a:pPr>
              <a:t>36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625ABD2-F79D-BA02-EE43-1F12D4D72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813" y="2945480"/>
            <a:ext cx="4989673" cy="2401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49D0F73-69C3-82D8-DB83-3B239AF52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877" y="936894"/>
            <a:ext cx="5674293" cy="159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27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68D87-C765-FC8B-A170-71DC1E1E5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Elements </a:t>
            </a:r>
            <a:r>
              <a:rPr lang="en-US" err="1">
                <a:ea typeface="ＭＳ Ｐゴシック"/>
              </a:rPr>
              <a:t>finis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8CC0B9-7375-29CD-0BF8-DDD920FC3E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3BE536-179D-459C-A3AC-B1C4A7299907}" type="slidenum">
              <a:rPr lang="fr-FR"/>
              <a:pPr>
                <a:defRPr/>
              </a:pPr>
              <a:t>4</a:t>
            </a:fld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F4F256-9015-6CED-4CD5-AE050D1853B1}"/>
              </a:ext>
            </a:extLst>
          </p:cNvPr>
          <p:cNvSpPr txBox="1"/>
          <p:nvPr/>
        </p:nvSpPr>
        <p:spPr>
          <a:xfrm>
            <a:off x="453647" y="806796"/>
            <a:ext cx="8509378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>
                <a:latin typeface="Helvetica"/>
                <a:ea typeface="ＭＳ Ｐゴシック"/>
              </a:rPr>
              <a:t>Simulation déjà existante : Eléments finis de Bastien​</a:t>
            </a:r>
            <a:endParaRPr lang="fr-FR" sz="2000">
              <a:latin typeface="Helvetica"/>
              <a:ea typeface="ＭＳ Ｐゴシック"/>
              <a:cs typeface="Helvetica"/>
            </a:endParaRPr>
          </a:p>
          <a:p>
            <a:endParaRPr lang="fr-FR" sz="2000">
              <a:latin typeface="Helvetica"/>
              <a:ea typeface="ＭＳ Ｐゴシック"/>
              <a:cs typeface="Helvetica"/>
            </a:endParaRPr>
          </a:p>
          <a:p>
            <a:r>
              <a:rPr lang="fr-FR" sz="2000">
                <a:latin typeface="Helvetica"/>
                <a:ea typeface="ＭＳ Ｐゴシック"/>
                <a:cs typeface="Helvetica"/>
              </a:rPr>
              <a:t>Objectif : Utiliser les données des capteurs pour prédire les champs de vitesse et de pression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BA09979A-6653-2356-CA82-5BE8B2016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571" y="2896644"/>
            <a:ext cx="5063389" cy="22976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970D5B-A0BB-0E08-9EFC-DFE0DE6DE72C}"/>
              </a:ext>
            </a:extLst>
          </p:cNvPr>
          <p:cNvSpPr txBox="1"/>
          <p:nvPr/>
        </p:nvSpPr>
        <p:spPr>
          <a:xfrm>
            <a:off x="537154" y="2423465"/>
            <a:ext cx="501214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>
                <a:latin typeface="Helvetica"/>
                <a:ea typeface="ＭＳ Ｐゴシック"/>
                <a:cs typeface="Helvetica"/>
              </a:rPr>
              <a:t>Equation de Navier Stokes en 2D: </a:t>
            </a:r>
          </a:p>
        </p:txBody>
      </p:sp>
    </p:spTree>
    <p:extLst>
      <p:ext uri="{BB962C8B-B14F-4D97-AF65-F5344CB8AC3E}">
        <p14:creationId xmlns:p14="http://schemas.microsoft.com/office/powerpoint/2010/main" val="895075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EB396-D59E-E3D3-E847-A6551E049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5578"/>
            <a:ext cx="8893432" cy="515122"/>
          </a:xfrm>
        </p:spPr>
        <p:txBody>
          <a:bodyPr/>
          <a:lstStyle/>
          <a:p>
            <a:r>
              <a:rPr lang="fr-FR">
                <a:ea typeface="ＭＳ Ｐゴシック"/>
                <a:cs typeface="+mj-lt"/>
              </a:rPr>
              <a:t>Résultats des éléments finis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52C62-CB7D-D9A5-C716-347015FD3D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3BE536-179D-459C-A3AC-B1C4A7299907}" type="slidenum">
              <a:rPr lang="fr-FR"/>
              <a:pPr>
                <a:defRPr/>
              </a:pPr>
              <a:t>5</a:t>
            </a:fld>
            <a:endParaRPr lang="fr-FR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5BB1069C-2D63-4F05-3043-FB0876A63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284" y="3481294"/>
            <a:ext cx="4193275" cy="2292961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A17CC4F9-2F1C-F30A-216A-92E58617C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92" y="601880"/>
            <a:ext cx="4022677" cy="2805274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417AD6E9-ADE7-7B2A-776B-6714A668A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93" y="3500129"/>
            <a:ext cx="4193274" cy="23287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145BEA-02B7-136F-99C7-702052993F32}"/>
              </a:ext>
            </a:extLst>
          </p:cNvPr>
          <p:cNvSpPr txBox="1"/>
          <p:nvPr/>
        </p:nvSpPr>
        <p:spPr>
          <a:xfrm>
            <a:off x="4399555" y="1035021"/>
            <a:ext cx="501214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u="sng">
                <a:latin typeface="Helvetica"/>
                <a:ea typeface="ＭＳ Ｐゴシック"/>
                <a:cs typeface="Helvetica"/>
              </a:rPr>
              <a:t>Implémentation :</a:t>
            </a:r>
            <a:endParaRPr lang="en-US" sz="2000" u="sng">
              <a:cs typeface="Tahoma"/>
            </a:endParaRPr>
          </a:p>
          <a:p>
            <a:endParaRPr lang="fr-FR" sz="2000">
              <a:latin typeface="Helvetica"/>
              <a:ea typeface="ＭＳ Ｐゴシック"/>
              <a:cs typeface="Helvetica"/>
            </a:endParaRPr>
          </a:p>
          <a:p>
            <a:pPr marL="285750" indent="-285750">
              <a:buFont typeface="Calibri"/>
              <a:buChar char="-"/>
            </a:pPr>
            <a:r>
              <a:rPr lang="fr-FR" sz="2000">
                <a:latin typeface="Helvetica"/>
                <a:ea typeface="ＭＳ Ｐゴシック"/>
                <a:cs typeface="Helvetica"/>
              </a:rPr>
              <a:t>Créer un objet</a:t>
            </a:r>
          </a:p>
          <a:p>
            <a:pPr marL="285750" indent="-285750">
              <a:buFont typeface="Calibri"/>
              <a:buChar char="-"/>
            </a:pPr>
            <a:r>
              <a:rPr lang="fr-FR" sz="2000">
                <a:latin typeface="Helvetica"/>
                <a:ea typeface="ＭＳ Ｐゴシック"/>
                <a:cs typeface="Helvetica"/>
              </a:rPr>
              <a:t>Mobilité de l'objet et déplacement</a:t>
            </a:r>
          </a:p>
          <a:p>
            <a:pPr marL="285750" indent="-285750">
              <a:buFont typeface="Calibri"/>
              <a:buChar char="-"/>
            </a:pPr>
            <a:r>
              <a:rPr lang="fr-FR" sz="2000">
                <a:latin typeface="Helvetica"/>
                <a:ea typeface="ＭＳ Ｐゴシック"/>
                <a:cs typeface="Helvetica"/>
              </a:rPr>
              <a:t>Efforts résistant de l'objet</a:t>
            </a:r>
          </a:p>
          <a:p>
            <a:pPr marL="285750" indent="-285750">
              <a:buFont typeface="Calibri"/>
              <a:buChar char="-"/>
            </a:pPr>
            <a:r>
              <a:rPr lang="fr-FR" sz="2000">
                <a:latin typeface="Helvetica"/>
                <a:ea typeface="ＭＳ Ｐゴシック"/>
                <a:cs typeface="Helvetica"/>
              </a:rPr>
              <a:t>Etude tridimensionnelle </a:t>
            </a:r>
          </a:p>
        </p:txBody>
      </p:sp>
      <p:sp>
        <p:nvSpPr>
          <p:cNvPr id="5" name="ZoneTexte 2">
            <a:extLst>
              <a:ext uri="{FF2B5EF4-FFF2-40B4-BE49-F238E27FC236}">
                <a16:creationId xmlns:a16="http://schemas.microsoft.com/office/drawing/2014/main" id="{78ECEB60-9E1B-C2AD-50F3-C6C9F0E2AE48}"/>
              </a:ext>
            </a:extLst>
          </p:cNvPr>
          <p:cNvSpPr txBox="1"/>
          <p:nvPr/>
        </p:nvSpPr>
        <p:spPr>
          <a:xfrm>
            <a:off x="652283" y="3329551"/>
            <a:ext cx="600114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400">
                <a:latin typeface="Tahoma"/>
                <a:ea typeface="ＭＳ Ｐゴシック"/>
                <a:cs typeface="Tahoma"/>
              </a:rPr>
              <a:t>Figure</a:t>
            </a:r>
            <a:r>
              <a:rPr lang="fr-FR" sz="1400">
                <a:solidFill>
                  <a:srgbClr val="000000"/>
                </a:solidFill>
                <a:latin typeface="Tahoma"/>
                <a:ea typeface="ＭＳ Ｐゴシック"/>
                <a:cs typeface="Tahoma"/>
              </a:rPr>
              <a:t> 2 </a:t>
            </a:r>
            <a:r>
              <a:rPr lang="fr-FR" sz="1400">
                <a:latin typeface="Tahoma"/>
                <a:ea typeface="ＭＳ Ｐゴシック"/>
                <a:cs typeface="Tahoma"/>
              </a:rPr>
              <a:t>: Résolution sans objet</a:t>
            </a:r>
          </a:p>
        </p:txBody>
      </p:sp>
      <p:sp>
        <p:nvSpPr>
          <p:cNvPr id="6" name="ZoneTexte 2">
            <a:extLst>
              <a:ext uri="{FF2B5EF4-FFF2-40B4-BE49-F238E27FC236}">
                <a16:creationId xmlns:a16="http://schemas.microsoft.com/office/drawing/2014/main" id="{06093C4F-1E9B-5FA4-161F-FF77DFD8F662}"/>
              </a:ext>
            </a:extLst>
          </p:cNvPr>
          <p:cNvSpPr txBox="1"/>
          <p:nvPr/>
        </p:nvSpPr>
        <p:spPr>
          <a:xfrm>
            <a:off x="689605" y="5736849"/>
            <a:ext cx="317397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400">
                <a:latin typeface="Tahoma"/>
                <a:ea typeface="ＭＳ Ｐゴシック"/>
                <a:cs typeface="Tahoma"/>
              </a:rPr>
              <a:t>Figure</a:t>
            </a:r>
            <a:r>
              <a:rPr lang="fr-FR" sz="1400">
                <a:solidFill>
                  <a:srgbClr val="000000"/>
                </a:solidFill>
                <a:latin typeface="Tahoma"/>
                <a:ea typeface="ＭＳ Ｐゴシック"/>
                <a:cs typeface="Tahoma"/>
              </a:rPr>
              <a:t> 3</a:t>
            </a:r>
            <a:r>
              <a:rPr lang="fr-FR" sz="1400">
                <a:latin typeface="Tahoma"/>
                <a:ea typeface="ＭＳ Ｐゴシック"/>
                <a:cs typeface="Tahoma"/>
              </a:rPr>
              <a:t> : Résolution avec objet fixe</a:t>
            </a:r>
          </a:p>
        </p:txBody>
      </p:sp>
      <p:sp>
        <p:nvSpPr>
          <p:cNvPr id="7" name="ZoneTexte 2">
            <a:extLst>
              <a:ext uri="{FF2B5EF4-FFF2-40B4-BE49-F238E27FC236}">
                <a16:creationId xmlns:a16="http://schemas.microsoft.com/office/drawing/2014/main" id="{3AE12C4A-85B4-A3DB-3795-47B7024110C8}"/>
              </a:ext>
            </a:extLst>
          </p:cNvPr>
          <p:cNvSpPr txBox="1"/>
          <p:nvPr/>
        </p:nvSpPr>
        <p:spPr>
          <a:xfrm>
            <a:off x="4944364" y="5746180"/>
            <a:ext cx="392041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400">
                <a:latin typeface="Tahoma"/>
                <a:ea typeface="ＭＳ Ｐゴシック"/>
                <a:cs typeface="Tahoma"/>
              </a:rPr>
              <a:t>Figure 4: Résolution avec objet qui bouge</a:t>
            </a:r>
          </a:p>
        </p:txBody>
      </p:sp>
    </p:spTree>
    <p:extLst>
      <p:ext uri="{BB962C8B-B14F-4D97-AF65-F5344CB8AC3E}">
        <p14:creationId xmlns:p14="http://schemas.microsoft.com/office/powerpoint/2010/main" val="1207032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6F556-D5B6-8F50-B0F0-B193863F4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ea typeface="ＭＳ Ｐゴシック"/>
                <a:cs typeface="+mj-lt"/>
              </a:rPr>
              <a:t>Méthode fast et temps de calcul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741D2-A9B2-B5DD-771E-303EA9459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596" y="867718"/>
            <a:ext cx="8636807" cy="504826"/>
          </a:xfrm>
        </p:spPr>
        <p:txBody>
          <a:bodyPr/>
          <a:lstStyle/>
          <a:p>
            <a:r>
              <a:rPr lang="en-US" b="0">
                <a:ea typeface="ＭＳ Ｐゴシック"/>
                <a:cs typeface="Helvetica"/>
              </a:rPr>
              <a:t>Etude 3D très </a:t>
            </a:r>
            <a:r>
              <a:rPr lang="en-US" b="0" err="1">
                <a:ea typeface="ＭＳ Ｐゴシック"/>
                <a:cs typeface="Helvetica"/>
              </a:rPr>
              <a:t>couteuse</a:t>
            </a:r>
            <a:r>
              <a:rPr lang="en-US" b="0">
                <a:ea typeface="ＭＳ Ｐゴシック"/>
                <a:cs typeface="Helvetica"/>
              </a:rPr>
              <a:t> </a:t>
            </a:r>
            <a:r>
              <a:rPr lang="en-US" b="0" err="1">
                <a:ea typeface="ＭＳ Ｐゴシック"/>
                <a:cs typeface="Helvetica"/>
              </a:rPr>
              <a:t>en</a:t>
            </a:r>
            <a:r>
              <a:rPr lang="en-US" b="0">
                <a:ea typeface="ＭＳ Ｐゴシック"/>
                <a:cs typeface="Helvetica"/>
              </a:rPr>
              <a:t> </a:t>
            </a:r>
            <a:r>
              <a:rPr lang="en-US" b="0" err="1">
                <a:ea typeface="ＭＳ Ｐゴシック"/>
                <a:cs typeface="Helvetica"/>
              </a:rPr>
              <a:t>calcul</a:t>
            </a:r>
            <a:r>
              <a:rPr lang="en-US" b="0">
                <a:ea typeface="ＭＳ Ｐゴシック"/>
                <a:cs typeface="Helvetica"/>
              </a:rPr>
              <a:t> </a:t>
            </a:r>
            <a:r>
              <a:rPr lang="en-US" b="0">
                <a:ea typeface="ＭＳ Ｐゴシック"/>
                <a:cs typeface="Helvetica"/>
                <a:sym typeface="Wingdings" panose="05000000000000000000" pitchFamily="2" charset="2"/>
              </a:rPr>
              <a:t> </a:t>
            </a:r>
            <a:r>
              <a:rPr lang="en-US" b="0">
                <a:ea typeface="ＭＳ Ｐゴシック"/>
              </a:rPr>
              <a:t>Methode Fast plus </a:t>
            </a:r>
            <a:r>
              <a:rPr lang="en-US" b="0" err="1">
                <a:ea typeface="ＭＳ Ｐゴシック"/>
              </a:rPr>
              <a:t>rapide</a:t>
            </a:r>
            <a:endParaRPr lang="en-US" b="0">
              <a:ea typeface="ＭＳ Ｐゴシック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911CF-9996-9DC6-EC9F-3D98572165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33BE536-179D-459C-A3AC-B1C4A7299907}" type="slidenum">
              <a:rPr lang="fr-FR"/>
              <a:pPr>
                <a:defRPr/>
              </a:pPr>
              <a:t>6</a:t>
            </a:fld>
            <a:endParaRPr lang="fr-FR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73DE16D2-BBF4-1F92-D692-CE57BF60F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84" y="1656524"/>
            <a:ext cx="3614525" cy="37855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3CB32C-0551-49FD-E485-9B5A2EE96F72}"/>
              </a:ext>
            </a:extLst>
          </p:cNvPr>
          <p:cNvSpPr txBox="1"/>
          <p:nvPr/>
        </p:nvSpPr>
        <p:spPr>
          <a:xfrm>
            <a:off x="4430684" y="2008240"/>
            <a:ext cx="4712686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err="1">
                <a:latin typeface="Helvetica"/>
                <a:ea typeface="ＭＳ Ｐゴシック"/>
              </a:rPr>
              <a:t>Algorithmes</a:t>
            </a:r>
            <a:r>
              <a:rPr lang="en-US" sz="2000">
                <a:latin typeface="Helvetica"/>
                <a:ea typeface="ＭＳ Ｐゴシック"/>
              </a:rPr>
              <a:t> plus complexes et plus </a:t>
            </a:r>
            <a:r>
              <a:rPr lang="en-US" sz="2000" err="1">
                <a:latin typeface="Helvetica"/>
                <a:ea typeface="ＭＳ Ｐゴシック"/>
              </a:rPr>
              <a:t>difficiles</a:t>
            </a:r>
            <a:r>
              <a:rPr lang="en-US" sz="2000">
                <a:latin typeface="Helvetica"/>
                <a:ea typeface="ＭＳ Ｐゴシック"/>
              </a:rPr>
              <a:t> à </a:t>
            </a:r>
            <a:r>
              <a:rPr lang="en-US" sz="2000" err="1">
                <a:latin typeface="Helvetica"/>
                <a:ea typeface="ＭＳ Ｐゴシック"/>
              </a:rPr>
              <a:t>implémenter</a:t>
            </a:r>
            <a:r>
              <a:rPr lang="en-US" sz="2000">
                <a:latin typeface="Helvetica"/>
                <a:ea typeface="ＭＳ Ｐゴシック"/>
              </a:rPr>
              <a:t> </a:t>
            </a:r>
          </a:p>
          <a:p>
            <a:endParaRPr lang="en-US" sz="2000">
              <a:latin typeface="Helvetica"/>
              <a:ea typeface="ＭＳ Ｐゴシック"/>
              <a:cs typeface="Helvetica"/>
            </a:endParaRPr>
          </a:p>
          <a:p>
            <a:r>
              <a:rPr lang="en-US" sz="2000">
                <a:latin typeface="Helvetica"/>
                <a:ea typeface="ＭＳ Ｐゴシック"/>
                <a:sym typeface="Wingdings" panose="05000000000000000000" pitchFamily="2" charset="2"/>
              </a:rPr>
              <a:t></a:t>
            </a:r>
            <a:r>
              <a:rPr lang="en-US" sz="2000">
                <a:latin typeface="Helvetica"/>
                <a:ea typeface="ＭＳ Ｐゴシック"/>
              </a:rPr>
              <a:t> </a:t>
            </a:r>
            <a:r>
              <a:rPr lang="en-US" sz="2000" b="1">
                <a:latin typeface="Helvetica"/>
                <a:ea typeface="ＭＳ Ｐゴシック"/>
              </a:rPr>
              <a:t>Pas </a:t>
            </a:r>
            <a:r>
              <a:rPr lang="en-US" sz="2000" b="1" err="1">
                <a:latin typeface="Helvetica"/>
                <a:ea typeface="ＭＳ Ｐゴシック"/>
              </a:rPr>
              <a:t>d'implémentation</a:t>
            </a:r>
            <a:r>
              <a:rPr lang="en-US" sz="2000" b="1">
                <a:latin typeface="Helvetica"/>
                <a:ea typeface="ＭＳ Ｐゴシック"/>
              </a:rPr>
              <a:t> </a:t>
            </a:r>
            <a:endParaRPr lang="en-US" sz="2000" b="1">
              <a:latin typeface="Helvetica"/>
              <a:ea typeface="ＭＳ Ｐゴシック"/>
              <a:cs typeface="Helvetica"/>
            </a:endParaRPr>
          </a:p>
        </p:txBody>
      </p:sp>
      <p:sp>
        <p:nvSpPr>
          <p:cNvPr id="5" name="ZoneTexte 2">
            <a:extLst>
              <a:ext uri="{FF2B5EF4-FFF2-40B4-BE49-F238E27FC236}">
                <a16:creationId xmlns:a16="http://schemas.microsoft.com/office/drawing/2014/main" id="{4EFE66B9-D26E-0E96-EBFA-8041E5CCFEE8}"/>
              </a:ext>
            </a:extLst>
          </p:cNvPr>
          <p:cNvSpPr txBox="1"/>
          <p:nvPr/>
        </p:nvSpPr>
        <p:spPr>
          <a:xfrm>
            <a:off x="456611" y="5486843"/>
            <a:ext cx="60011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800">
                <a:latin typeface="Tahoma"/>
                <a:ea typeface="ＭＳ Ｐゴシック"/>
                <a:cs typeface="Tahoma"/>
              </a:rPr>
              <a:t>Figure </a:t>
            </a:r>
            <a:r>
              <a:rPr lang="fr-FR" sz="1800">
                <a:solidFill>
                  <a:srgbClr val="000000"/>
                </a:solidFill>
                <a:latin typeface="Tahoma"/>
                <a:ea typeface="ＭＳ Ｐゴシック"/>
                <a:cs typeface="Tahoma"/>
              </a:rPr>
              <a:t>5 </a:t>
            </a:r>
            <a:r>
              <a:rPr lang="fr-FR" sz="1800">
                <a:latin typeface="Tahoma"/>
                <a:ea typeface="ＭＳ Ｐゴシック"/>
                <a:cs typeface="Tahoma"/>
              </a:rPr>
              <a:t>: Résolution "Fast" sans objet</a:t>
            </a:r>
          </a:p>
        </p:txBody>
      </p:sp>
    </p:spTree>
    <p:extLst>
      <p:ext uri="{BB962C8B-B14F-4D97-AF65-F5344CB8AC3E}">
        <p14:creationId xmlns:p14="http://schemas.microsoft.com/office/powerpoint/2010/main" val="2597863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re 1">
            <a:extLst>
              <a:ext uri="{FF2B5EF4-FFF2-40B4-BE49-F238E27FC236}">
                <a16:creationId xmlns:a16="http://schemas.microsoft.com/office/drawing/2014/main" id="{82825AF7-7206-8370-AD88-C7485CBADF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>
                <a:ea typeface="ＭＳ Ｐゴシック" panose="020B0600070205080204" pitchFamily="34" charset="-128"/>
              </a:rPr>
              <a:t>Prise en main du réseau de neurones</a:t>
            </a:r>
          </a:p>
        </p:txBody>
      </p:sp>
      <p:sp>
        <p:nvSpPr>
          <p:cNvPr id="8195" name="Espace réservé du contenu 2">
            <a:extLst>
              <a:ext uri="{FF2B5EF4-FFF2-40B4-BE49-F238E27FC236}">
                <a16:creationId xmlns:a16="http://schemas.microsoft.com/office/drawing/2014/main" id="{C8298CCE-AA23-4BD7-77E2-66EDBE169B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0850" y="930275"/>
            <a:ext cx="8432800" cy="5076825"/>
          </a:xfrm>
        </p:spPr>
        <p:txBody>
          <a:bodyPr/>
          <a:lstStyle/>
          <a:p>
            <a:pPr algn="just"/>
            <a:r>
              <a:rPr lang="fr-FR" altLang="fr-FR" b="0" err="1">
                <a:ea typeface="ＭＳ Ｐゴシック"/>
              </a:rPr>
              <a:t>DeepXDE</a:t>
            </a:r>
            <a:r>
              <a:rPr lang="fr-FR" altLang="fr-FR" b="0">
                <a:ea typeface="ＭＳ Ｐゴシック"/>
              </a:rPr>
              <a:t> </a:t>
            </a:r>
            <a:r>
              <a:rPr lang="fr-FR" altLang="fr-FR" b="0">
                <a:latin typeface="Helvetica"/>
                <a:ea typeface="ＭＳ Ｐゴシック"/>
                <a:cs typeface="Segoe UI"/>
              </a:rPr>
              <a:t>(</a:t>
            </a:r>
            <a:r>
              <a:rPr lang="en-US" b="0">
                <a:latin typeface="Segoe UI"/>
                <a:ea typeface="ＭＳ Ｐゴシック"/>
                <a:cs typeface="Segoe UI"/>
              </a:rPr>
              <a:t>Lu, Lu)</a:t>
            </a:r>
            <a:endParaRPr lang="en-US" b="0">
              <a:ea typeface="ＭＳ Ｐゴシック"/>
            </a:endParaRPr>
          </a:p>
          <a:p>
            <a:pPr algn="just"/>
            <a:endParaRPr lang="fr-FR" altLang="fr-FR" b="0">
              <a:ea typeface="ＭＳ Ｐゴシック"/>
            </a:endParaRPr>
          </a:p>
          <a:p>
            <a:pPr algn="just"/>
            <a:r>
              <a:rPr lang="fr-FR" altLang="fr-FR" b="0" err="1">
                <a:ea typeface="ＭＳ Ｐゴシック"/>
              </a:rPr>
              <a:t>Frameworks</a:t>
            </a:r>
            <a:r>
              <a:rPr lang="fr-FR" altLang="fr-FR" b="0">
                <a:ea typeface="ＭＳ Ｐゴシック"/>
              </a:rPr>
              <a:t> : </a:t>
            </a:r>
            <a:r>
              <a:rPr lang="fr-FR" altLang="fr-FR" b="0" err="1">
                <a:ea typeface="ＭＳ Ｐゴシック"/>
              </a:rPr>
              <a:t>Tensorflow</a:t>
            </a:r>
            <a:r>
              <a:rPr lang="fr-FR" altLang="fr-FR" b="0">
                <a:ea typeface="ＭＳ Ｐゴシック"/>
              </a:rPr>
              <a:t>, </a:t>
            </a:r>
            <a:r>
              <a:rPr lang="fr-FR" altLang="fr-FR" b="0" err="1">
                <a:ea typeface="ＭＳ Ｐゴシック"/>
              </a:rPr>
              <a:t>Pytorch</a:t>
            </a:r>
            <a:r>
              <a:rPr lang="fr-FR" altLang="fr-FR" b="0">
                <a:ea typeface="ＭＳ Ｐゴシック"/>
              </a:rPr>
              <a:t>, </a:t>
            </a:r>
            <a:r>
              <a:rPr lang="fr-FR" altLang="fr-FR" b="0" err="1">
                <a:ea typeface="ＭＳ Ｐゴシック"/>
              </a:rPr>
              <a:t>Jax</a:t>
            </a:r>
            <a:r>
              <a:rPr lang="fr-FR" altLang="fr-FR" b="0">
                <a:ea typeface="ＭＳ Ｐゴシック"/>
              </a:rPr>
              <a:t>, Paddle </a:t>
            </a:r>
          </a:p>
          <a:p>
            <a:pPr algn="just"/>
            <a:endParaRPr lang="fr-FR" altLang="fr-FR" b="0">
              <a:ea typeface="ＭＳ Ｐゴシック"/>
            </a:endParaRPr>
          </a:p>
          <a:p>
            <a:pPr algn="just"/>
            <a:r>
              <a:rPr lang="fr-FR" altLang="fr-FR" b="0">
                <a:ea typeface="ＭＳ Ｐゴシック"/>
              </a:rPr>
              <a:t>Démonstrations : </a:t>
            </a:r>
            <a:endParaRPr lang="fr-FR" b="0">
              <a:ea typeface="ＭＳ Ｐゴシック"/>
            </a:endParaRPr>
          </a:p>
          <a:p>
            <a:pPr algn="just"/>
            <a:r>
              <a:rPr lang="fr-FR" altLang="fr-FR" b="0">
                <a:ea typeface="ＭＳ Ｐゴシック"/>
              </a:rPr>
              <a:t>     - Résolution de problèmes directs et inverses</a:t>
            </a:r>
            <a:endParaRPr lang="fr-FR" b="0"/>
          </a:p>
          <a:p>
            <a:pPr algn="just"/>
            <a:endParaRPr lang="fr-FR" altLang="fr-FR" b="0">
              <a:ea typeface="ＭＳ Ｐゴシック"/>
            </a:endParaRPr>
          </a:p>
          <a:p>
            <a:pPr algn="just"/>
            <a:r>
              <a:rPr lang="fr-FR" altLang="fr-FR" b="0">
                <a:ea typeface="ＭＳ Ｐゴシック"/>
              </a:rPr>
              <a:t>     - Apprentissage de l'intégration</a:t>
            </a:r>
          </a:p>
          <a:p>
            <a:pPr algn="just"/>
            <a:endParaRPr lang="fr-FR" altLang="fr-FR" b="0">
              <a:ea typeface="ＭＳ Ｐゴシック"/>
              <a:cs typeface="Helvetica"/>
            </a:endParaRPr>
          </a:p>
          <a:p>
            <a:pPr algn="just"/>
            <a:r>
              <a:rPr lang="fr-FR" b="0">
                <a:ea typeface="ＭＳ Ｐゴシック"/>
                <a:cs typeface="Helvetica"/>
              </a:rPr>
              <a:t>     - Approximation de fonction</a:t>
            </a:r>
          </a:p>
          <a:p>
            <a:pPr algn="just"/>
            <a:endParaRPr lang="fr-FR" b="0">
              <a:ea typeface="ＭＳ Ｐゴシック"/>
              <a:cs typeface="Helvetica"/>
            </a:endParaRPr>
          </a:p>
          <a:p>
            <a:pPr algn="just"/>
            <a:r>
              <a:rPr lang="fr-FR">
                <a:ea typeface="ＭＳ Ｐゴシック"/>
                <a:cs typeface="Helvetica"/>
              </a:rPr>
              <a:t>Multi-fidélité </a:t>
            </a:r>
            <a:r>
              <a:rPr lang="fr-FR" err="1">
                <a:ea typeface="ＭＳ Ｐゴシック"/>
                <a:cs typeface="Helvetica"/>
              </a:rPr>
              <a:t>Tensorflow</a:t>
            </a:r>
            <a:r>
              <a:rPr lang="fr-FR">
                <a:ea typeface="ＭＳ Ｐゴシック"/>
                <a:cs typeface="Helvetica"/>
              </a:rPr>
              <a:t> uniquement </a:t>
            </a:r>
            <a:r>
              <a:rPr lang="fr-FR">
                <a:ea typeface="ＭＳ Ｐゴシック"/>
                <a:cs typeface="Helvetica"/>
                <a:sym typeface="Wingdings" panose="05000000000000000000" pitchFamily="2" charset="2"/>
              </a:rPr>
              <a:t> Programme </a:t>
            </a:r>
            <a:r>
              <a:rPr lang="fr-FR" err="1">
                <a:ea typeface="ＭＳ Ｐゴシック"/>
                <a:cs typeface="Helvetica"/>
                <a:sym typeface="Wingdings" panose="05000000000000000000" pitchFamily="2" charset="2"/>
              </a:rPr>
              <a:t>Pytorch</a:t>
            </a:r>
            <a:endParaRPr lang="fr-FR">
              <a:ea typeface="ＭＳ Ｐゴシック"/>
              <a:cs typeface="Helvetica"/>
            </a:endParaRPr>
          </a:p>
          <a:p>
            <a:pPr algn="just"/>
            <a:endParaRPr lang="fr-FR" b="0">
              <a:ea typeface="ＭＳ Ｐゴシック"/>
              <a:cs typeface="Helvetica"/>
            </a:endParaRPr>
          </a:p>
        </p:txBody>
      </p:sp>
      <p:sp>
        <p:nvSpPr>
          <p:cNvPr id="8196" name="Espace réservé du numéro de diapositive 3">
            <a:extLst>
              <a:ext uri="{FF2B5EF4-FFF2-40B4-BE49-F238E27FC236}">
                <a16:creationId xmlns:a16="http://schemas.microsoft.com/office/drawing/2014/main" id="{38050588-7D9A-3E76-C456-13CFF191A24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rgbClr val="98BF0C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Century Gothic" panose="020B0502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 b="1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1A08829-9294-4D10-B890-1328EF7A7CC7}" type="slidenum">
              <a:rPr lang="fr-FR" altLang="fr-FR" sz="1600" b="0" smtClean="0">
                <a:solidFill>
                  <a:schemeClr val="tx1"/>
                </a:solidFill>
                <a:latin typeface="Tahoma" panose="020B0604030504040204" pitchFamily="34" charset="0"/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fr-FR" altLang="fr-FR" sz="1600" b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379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re 1">
            <a:extLst>
              <a:ext uri="{FF2B5EF4-FFF2-40B4-BE49-F238E27FC236}">
                <a16:creationId xmlns:a16="http://schemas.microsoft.com/office/drawing/2014/main" id="{67B7A9DD-E98B-3C9E-DE9E-B722B58DC7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>
                <a:ea typeface="ＭＳ Ｐゴシック" panose="020B0600070205080204" pitchFamily="34" charset="-128"/>
              </a:rPr>
              <a:t>Étude du réseau Multifidelity</a:t>
            </a:r>
          </a:p>
        </p:txBody>
      </p:sp>
      <p:sp>
        <p:nvSpPr>
          <p:cNvPr id="11267" name="Espace réservé du contenu 2">
            <a:extLst>
              <a:ext uri="{FF2B5EF4-FFF2-40B4-BE49-F238E27FC236}">
                <a16:creationId xmlns:a16="http://schemas.microsoft.com/office/drawing/2014/main" id="{37528509-C61A-B356-34EC-958B298C034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6063" y="846138"/>
            <a:ext cx="8432800" cy="504825"/>
          </a:xfrm>
        </p:spPr>
        <p:txBody>
          <a:bodyPr/>
          <a:lstStyle/>
          <a:p>
            <a:r>
              <a:rPr lang="fr-FR" altLang="fr-FR">
                <a:ea typeface="ＭＳ Ｐゴシック" panose="020B0600070205080204" pitchFamily="34" charset="-128"/>
              </a:rPr>
              <a:t>Multifidelity Neural Network (MFNN)</a:t>
            </a:r>
          </a:p>
          <a:p>
            <a:endParaRPr lang="fr-FR" altLang="fr-FR">
              <a:ea typeface="ＭＳ Ｐゴシック" panose="020B0600070205080204" pitchFamily="34" charset="-128"/>
            </a:endParaRPr>
          </a:p>
        </p:txBody>
      </p:sp>
      <p:sp>
        <p:nvSpPr>
          <p:cNvPr id="11268" name="Espace réservé du numéro de diapositive 3">
            <a:extLst>
              <a:ext uri="{FF2B5EF4-FFF2-40B4-BE49-F238E27FC236}">
                <a16:creationId xmlns:a16="http://schemas.microsoft.com/office/drawing/2014/main" id="{70C21A12-D31C-0A3F-BE1A-233BFB9AF60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har char="•"/>
              <a:defRPr sz="2200" b="1">
                <a:solidFill>
                  <a:srgbClr val="98BF0C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Century Gothic" panose="020B0502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 b="1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200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rgbClr val="434343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0DA9917-564A-4F05-8D65-22E68852829C}" type="slidenum">
              <a:rPr lang="fr-FR" altLang="fr-FR" sz="1600" b="0" smtClean="0">
                <a:solidFill>
                  <a:schemeClr val="tx1"/>
                </a:solidFill>
                <a:latin typeface="Tahoma" panose="020B0604030504040204" pitchFamily="34" charset="0"/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fr-FR" altLang="fr-FR" sz="1600" b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pic>
        <p:nvPicPr>
          <p:cNvPr id="11273" name="Image 9">
            <a:extLst>
              <a:ext uri="{FF2B5EF4-FFF2-40B4-BE49-F238E27FC236}">
                <a16:creationId xmlns:a16="http://schemas.microsoft.com/office/drawing/2014/main" id="{CC0FC6A0-D1BF-1ABD-0697-F1115DE25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275" y="1443202"/>
            <a:ext cx="6633993" cy="2833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E5968F2C-B1E0-1DE7-4CE3-38AEA81B7468}"/>
                  </a:ext>
                </a:extLst>
              </p:cNvPr>
              <p:cNvSpPr txBox="1"/>
              <p:nvPr/>
            </p:nvSpPr>
            <p:spPr>
              <a:xfrm>
                <a:off x="1364033" y="4946013"/>
                <a:ext cx="641593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fr-FR"/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E5968F2C-B1E0-1DE7-4CE3-38AEA81B7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033" y="4946013"/>
                <a:ext cx="6415934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>
            <a:extLst>
              <a:ext uri="{FF2B5EF4-FFF2-40B4-BE49-F238E27FC236}">
                <a16:creationId xmlns:a16="http://schemas.microsoft.com/office/drawing/2014/main" id="{883F92F6-D0D7-FE9F-0CA1-7954573E6CDC}"/>
              </a:ext>
            </a:extLst>
          </p:cNvPr>
          <p:cNvSpPr txBox="1"/>
          <p:nvPr/>
        </p:nvSpPr>
        <p:spPr>
          <a:xfrm>
            <a:off x="1571427" y="4276758"/>
            <a:ext cx="6001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/>
              <a:t>Figure 6 : Structure du réseau MFNN de </a:t>
            </a:r>
            <a:r>
              <a:rPr lang="fr-FR" sz="2000" err="1"/>
              <a:t>DeepXDE</a:t>
            </a:r>
            <a:endParaRPr lang="fr-FR"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re 1">
            <a:extLst>
              <a:ext uri="{FF2B5EF4-FFF2-40B4-BE49-F238E27FC236}">
                <a16:creationId xmlns:a16="http://schemas.microsoft.com/office/drawing/2014/main" id="{FED3EBB9-9AD7-52D3-0020-4146C00C18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>
                <a:ea typeface="ＭＳ Ｐゴシック" panose="020B0600070205080204" pitchFamily="34" charset="-128"/>
              </a:rPr>
              <a:t>Étude du réseau </a:t>
            </a:r>
            <a:r>
              <a:rPr lang="fr-FR" altLang="fr-FR" err="1">
                <a:ea typeface="ＭＳ Ｐゴシック" panose="020B0600070205080204" pitchFamily="34" charset="-128"/>
              </a:rPr>
              <a:t>Multifidelity</a:t>
            </a:r>
            <a:endParaRPr lang="fr-FR" altLang="fr-FR">
              <a:ea typeface="ＭＳ Ｐゴシック" panose="020B0600070205080204" pitchFamily="34" charset="-128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8D7C57-825A-0EBF-4582-0C04A820A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952500"/>
            <a:ext cx="8432800" cy="4248150"/>
          </a:xfrm>
        </p:spPr>
        <p:txBody>
          <a:bodyPr/>
          <a:lstStyle/>
          <a:p>
            <a:pPr>
              <a:defRPr/>
            </a:pPr>
            <a:r>
              <a:rPr lang="fr-FR">
                <a:ea typeface="ＭＳ Ｐゴシック"/>
              </a:rPr>
              <a:t>Fonctionnement du réseau et écriture sur </a:t>
            </a:r>
            <a:r>
              <a:rPr lang="fr-FR" err="1">
                <a:ea typeface="ＭＳ Ｐゴシック"/>
              </a:rPr>
              <a:t>Pytorch</a:t>
            </a:r>
            <a:r>
              <a:rPr lang="fr-FR">
                <a:ea typeface="ＭＳ Ｐゴシック"/>
              </a:rPr>
              <a:t> :</a:t>
            </a:r>
          </a:p>
          <a:p>
            <a:pPr>
              <a:defRPr/>
            </a:pPr>
            <a:endParaRPr lang="fr-FR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fr-FR" b="0">
                <a:ea typeface="ＭＳ Ｐゴシック"/>
              </a:rPr>
              <a:t>Architecture du réseau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fr-FR" b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fr-FR" b="0" err="1"/>
              <a:t>Forward</a:t>
            </a:r>
            <a:endParaRPr lang="fr-FR" b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fr-FR" b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fr-FR" b="0" err="1"/>
              <a:t>Loss</a:t>
            </a:r>
            <a:endParaRPr lang="fr-FR" b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fr-FR" b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fr-FR" b="0">
                <a:ea typeface="ＭＳ Ｐゴシック"/>
              </a:rPr>
              <a:t>Fonction d’optimisation (</a:t>
            </a:r>
            <a:r>
              <a:rPr lang="fr-FR" b="0" err="1">
                <a:ea typeface="ＭＳ Ｐゴシック"/>
              </a:rPr>
              <a:t>learning</a:t>
            </a:r>
            <a:r>
              <a:rPr lang="fr-FR" b="0">
                <a:ea typeface="ＭＳ Ｐゴシック"/>
              </a:rPr>
              <a:t> rate, descente de gradient)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fr-FR" b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fr-FR" b="0">
                <a:ea typeface="ＭＳ Ｐゴシック"/>
              </a:rPr>
              <a:t>Entraînement et époques (itérations)</a:t>
            </a:r>
            <a:endParaRPr lang="fr-FR" b="0"/>
          </a:p>
        </p:txBody>
      </p:sp>
      <p:sp>
        <p:nvSpPr>
          <p:cNvPr id="9220" name="Espace réservé du numéro de diapositive 3">
            <a:extLst>
              <a:ext uri="{FF2B5EF4-FFF2-40B4-BE49-F238E27FC236}">
                <a16:creationId xmlns:a16="http://schemas.microsoft.com/office/drawing/2014/main" id="{189A4A0D-7CC7-026E-C652-9EFEE0CB790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5FA829B4-3E53-4183-B4E9-458E752A4C3A}" type="slidenum">
              <a:rPr lang="fr-FR" altLang="fr-FR" sz="1600" smtClean="0"/>
              <a:pPr/>
              <a:t>9</a:t>
            </a:fld>
            <a:endParaRPr lang="fr-FR" altLang="fr-FR"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nception personnalisée">
  <a:themeElements>
    <a:clrScheme name="Personnalisé 1">
      <a:dk1>
        <a:sysClr val="windowText" lastClr="000000"/>
      </a:dk1>
      <a:lt1>
        <a:srgbClr val="C7DCE6"/>
      </a:lt1>
      <a:dk2>
        <a:srgbClr val="595959"/>
      </a:dk2>
      <a:lt2>
        <a:srgbClr val="FFFFFF"/>
      </a:lt2>
      <a:accent1>
        <a:srgbClr val="324698"/>
      </a:accent1>
      <a:accent2>
        <a:srgbClr val="98BF0C"/>
      </a:accent2>
      <a:accent3>
        <a:srgbClr val="93117E"/>
      </a:accent3>
      <a:accent4>
        <a:srgbClr val="F29500"/>
      </a:accent4>
      <a:accent5>
        <a:srgbClr val="49BFE0"/>
      </a:accent5>
      <a:accent6>
        <a:srgbClr val="40B4A6"/>
      </a:accent6>
      <a:hlink>
        <a:srgbClr val="324698"/>
      </a:hlink>
      <a:folHlink>
        <a:srgbClr val="7030A0"/>
      </a:folHlink>
    </a:clrScheme>
    <a:fontScheme name="ENS Rennes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1" lang="en-US" sz="3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1" lang="en-US" sz="3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pitchFamily="-112" charset="0"/>
          </a:defRPr>
        </a:defPPr>
      </a:lstStyle>
    </a:lnDef>
  </a:objectDefaults>
  <a:extraClrSchemeLst>
    <a:extraClrScheme>
      <a:clrScheme name="Conception personnalisé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370EEA26C6424FA4C238D81F5E9B2C" ma:contentTypeVersion="2" ma:contentTypeDescription="Crée un document." ma:contentTypeScope="" ma:versionID="f6eabb120ecee66addf431226277ac31">
  <xsd:schema xmlns:xsd="http://www.w3.org/2001/XMLSchema" xmlns:xs="http://www.w3.org/2001/XMLSchema" xmlns:p="http://schemas.microsoft.com/office/2006/metadata/properties" xmlns:ns2="3d3f5b43-4c5c-4991-adb1-08aefae00312" targetNamespace="http://schemas.microsoft.com/office/2006/metadata/properties" ma:root="true" ma:fieldsID="035d29823f83627ff952d2751f194a14" ns2:_="">
    <xsd:import namespace="3d3f5b43-4c5c-4991-adb1-08aefae0031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3f5b43-4c5c-4991-adb1-08aefae003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5DD1DD8-4F61-469F-9BAC-22BE1F881F1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6B8AE1B-BBE7-4D57-837F-D5B01B2A0195}">
  <ds:schemaRefs>
    <ds:schemaRef ds:uri="3d3f5b43-4c5c-4991-adb1-08aefae0031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8737AC4-E3EF-4570-B769-73EB836EFE71}">
  <ds:schemaRefs>
    <ds:schemaRef ds:uri="3d3f5b43-4c5c-4991-adb1-08aefae0031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Affichage à l'écran (4:3)</PresentationFormat>
  <Slides>36</Slides>
  <Notes>0</Notes>
  <HiddenSlides>0</HiddenSlide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37" baseType="lpstr">
      <vt:lpstr>Conception personnalisée</vt:lpstr>
      <vt:lpstr>Présentation PowerPoint</vt:lpstr>
      <vt:lpstr>Sommaire</vt:lpstr>
      <vt:lpstr>Présentation du projet de recherche</vt:lpstr>
      <vt:lpstr>Elements finis</vt:lpstr>
      <vt:lpstr>Résultats des éléments finis</vt:lpstr>
      <vt:lpstr>Méthode fast et temps de calcul</vt:lpstr>
      <vt:lpstr>Prise en main du réseau de neurones</vt:lpstr>
      <vt:lpstr>Étude du réseau Multifidelity</vt:lpstr>
      <vt:lpstr>Étude du réseau Multifidelity</vt:lpstr>
      <vt:lpstr>Étude du réseau Multifidelity</vt:lpstr>
      <vt:lpstr>Étude du réseau Multifidelity</vt:lpstr>
      <vt:lpstr>Étude du réseau Multifidelity</vt:lpstr>
      <vt:lpstr>Étude du réseau Multifidelity</vt:lpstr>
      <vt:lpstr>Étude du réseau Multifidelity</vt:lpstr>
      <vt:lpstr>Essais sur les données du bassin</vt:lpstr>
      <vt:lpstr>Essais sur les données du bassin</vt:lpstr>
      <vt:lpstr>Étude du réseau Physics Informed  </vt:lpstr>
      <vt:lpstr>Etude du réseau Physics Informed </vt:lpstr>
      <vt:lpstr>Etude du réseau Physics Informed </vt:lpstr>
      <vt:lpstr>Etude du réseau Physics Informed </vt:lpstr>
      <vt:lpstr>Etude du réseau Physics Informed</vt:lpstr>
      <vt:lpstr>Etude de la relation temporelle </vt:lpstr>
      <vt:lpstr>Conclusion</vt:lpstr>
      <vt:lpstr>Conclusion</vt:lpstr>
      <vt:lpstr>Présentation PowerPoint</vt:lpstr>
      <vt:lpstr>Références</vt:lpstr>
      <vt:lpstr>Références</vt:lpstr>
      <vt:lpstr>Présentation PowerPoint</vt:lpstr>
      <vt:lpstr>Annexes éléments finis</vt:lpstr>
      <vt:lpstr>Annexes</vt:lpstr>
      <vt:lpstr> Annexe Physics Informed : beltrami </vt:lpstr>
      <vt:lpstr>Beltrami</vt:lpstr>
      <vt:lpstr>Annexe Physics Informed </vt:lpstr>
      <vt:lpstr>Annexe Physics Informed</vt:lpstr>
      <vt:lpstr>Relation temporelle </vt:lpstr>
      <vt:lpstr>Annexes MFNN</vt:lpstr>
    </vt:vector>
  </TitlesOfParts>
  <Company>IFSIC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Contrat d'établissement</dc:title>
  <dc:creator>quinton</dc:creator>
  <cp:revision>4</cp:revision>
  <cp:lastPrinted>2009-06-15T14:01:25Z</cp:lastPrinted>
  <dcterms:created xsi:type="dcterms:W3CDTF">2013-09-01T18:17:20Z</dcterms:created>
  <dcterms:modified xsi:type="dcterms:W3CDTF">2023-09-10T15:17:09Z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0x01010000370EEA26C6424FA4C238D81F5E9B2C</vt:lpwstr>
  </property>
</Properties>
</file>